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8"/>
  </p:notesMasterIdLst>
  <p:sldIdLst>
    <p:sldId id="256" r:id="rId2"/>
    <p:sldId id="557" r:id="rId3"/>
    <p:sldId id="561" r:id="rId4"/>
    <p:sldId id="564" r:id="rId5"/>
    <p:sldId id="595" r:id="rId6"/>
    <p:sldId id="594" r:id="rId7"/>
    <p:sldId id="562" r:id="rId8"/>
    <p:sldId id="583" r:id="rId9"/>
    <p:sldId id="486" r:id="rId10"/>
    <p:sldId id="593" r:id="rId11"/>
    <p:sldId id="576" r:id="rId12"/>
    <p:sldId id="489" r:id="rId13"/>
    <p:sldId id="577" r:id="rId14"/>
    <p:sldId id="578" r:id="rId15"/>
    <p:sldId id="586" r:id="rId16"/>
    <p:sldId id="592" r:id="rId17"/>
    <p:sldId id="596" r:id="rId18"/>
    <p:sldId id="588" r:id="rId19"/>
    <p:sldId id="579" r:id="rId20"/>
    <p:sldId id="589" r:id="rId21"/>
    <p:sldId id="580" r:id="rId22"/>
    <p:sldId id="591" r:id="rId23"/>
    <p:sldId id="584" r:id="rId24"/>
    <p:sldId id="558" r:id="rId25"/>
    <p:sldId id="590" r:id="rId26"/>
    <p:sldId id="574" r:id="rId27"/>
    <p:sldId id="575" r:id="rId28"/>
    <p:sldId id="581" r:id="rId29"/>
    <p:sldId id="566" r:id="rId30"/>
    <p:sldId id="568" r:id="rId31"/>
    <p:sldId id="569" r:id="rId32"/>
    <p:sldId id="570" r:id="rId33"/>
    <p:sldId id="572" r:id="rId34"/>
    <p:sldId id="573" r:id="rId35"/>
    <p:sldId id="585" r:id="rId36"/>
    <p:sldId id="58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6B04"/>
    <a:srgbClr val="FDC402"/>
    <a:srgbClr val="006699"/>
    <a:srgbClr val="1D1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32" autoAdjust="0"/>
    <p:restoredTop sz="80334" autoAdjust="0"/>
  </p:normalViewPr>
  <p:slideViewPr>
    <p:cSldViewPr snapToGrid="0" snapToObjects="1">
      <p:cViewPr varScale="1">
        <p:scale>
          <a:sx n="58" d="100"/>
          <a:sy n="58" d="100"/>
        </p:scale>
        <p:origin x="123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jpeg>
</file>

<file path=ppt/media/image21.jpg>
</file>

<file path=ppt/media/image22.jpg>
</file>

<file path=ppt/media/image23.jpeg>
</file>

<file path=ppt/media/image24.jpg>
</file>

<file path=ppt/media/image25.jpeg>
</file>

<file path=ppt/media/image3.png>
</file>

<file path=ppt/media/image4.jpe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F111B5-6083-FA45-9C70-B7086A1AA1F3}" type="datetimeFigureOut">
              <a:rPr lang="en-US" smtClean="0"/>
              <a:t>9/22/2021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1FF1C3-C203-084A-A0F8-370FB9740A66}" type="slidenum">
              <a:rPr lang="en-US" smtClean="0"/>
              <a:t>‹#›</a:t>
            </a:fld>
            <a:endParaRPr lang="en-US"/>
          </a:p>
        </p:txBody>
      </p:sp>
    </p:spTree>
    <p:extLst>
      <p:ext uri="{BB962C8B-B14F-4D97-AF65-F5344CB8AC3E}">
        <p14:creationId xmlns:p14="http://schemas.microsoft.com/office/powerpoint/2010/main" val="309976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1FF1C3-C203-084A-A0F8-370FB9740A66}" type="slidenum">
              <a:rPr lang="en-US" smtClean="0"/>
              <a:t>5</a:t>
            </a:fld>
            <a:endParaRPr lang="en-US"/>
          </a:p>
        </p:txBody>
      </p:sp>
    </p:spTree>
    <p:extLst>
      <p:ext uri="{BB962C8B-B14F-4D97-AF65-F5344CB8AC3E}">
        <p14:creationId xmlns:p14="http://schemas.microsoft.com/office/powerpoint/2010/main" val="19688432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1FF1C3-C203-084A-A0F8-370FB9740A66}" type="slidenum">
              <a:rPr lang="en-US" smtClean="0"/>
              <a:t>6</a:t>
            </a:fld>
            <a:endParaRPr lang="en-US"/>
          </a:p>
        </p:txBody>
      </p:sp>
    </p:spTree>
    <p:extLst>
      <p:ext uri="{BB962C8B-B14F-4D97-AF65-F5344CB8AC3E}">
        <p14:creationId xmlns:p14="http://schemas.microsoft.com/office/powerpoint/2010/main" val="2109662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Department of Computer Science</a:t>
            </a:r>
          </a:p>
        </p:txBody>
      </p:sp>
      <p:sp>
        <p:nvSpPr>
          <p:cNvPr id="5" name="Footer Placeholder 4"/>
          <p:cNvSpPr>
            <a:spLocks noGrp="1"/>
          </p:cNvSpPr>
          <p:nvPr>
            <p:ph type="ftr" sz="quarter" idx="11"/>
          </p:nvPr>
        </p:nvSpPr>
        <p:spPr/>
        <p:txBody>
          <a:bodyPr/>
          <a:lstStyle/>
          <a:p>
            <a:r>
              <a:rPr lang="en-US"/>
              <a:t>Project Title</a:t>
            </a:r>
          </a:p>
        </p:txBody>
      </p:sp>
      <p:sp>
        <p:nvSpPr>
          <p:cNvPr id="6" name="Slide Number Placeholder 5"/>
          <p:cNvSpPr>
            <a:spLocks noGrp="1"/>
          </p:cNvSpPr>
          <p:nvPr>
            <p:ph type="sldNum" sz="quarter" idx="12"/>
          </p:nvPr>
        </p:nvSpPr>
        <p:spPr/>
        <p:txBody>
          <a:bodyPr/>
          <a:lstStyle/>
          <a:p>
            <a:fld id="{52F0BEB2-B4B9-5944-AD6F-2E1360FE700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Department of Computer Science</a:t>
            </a:r>
          </a:p>
        </p:txBody>
      </p:sp>
      <p:sp>
        <p:nvSpPr>
          <p:cNvPr id="5" name="Footer Placeholder 4"/>
          <p:cNvSpPr>
            <a:spLocks noGrp="1"/>
          </p:cNvSpPr>
          <p:nvPr>
            <p:ph type="ftr" sz="quarter" idx="11"/>
          </p:nvPr>
        </p:nvSpPr>
        <p:spPr/>
        <p:txBody>
          <a:bodyPr/>
          <a:lstStyle/>
          <a:p>
            <a:r>
              <a:rPr lang="en-US"/>
              <a:t>Project Title</a:t>
            </a:r>
          </a:p>
        </p:txBody>
      </p:sp>
      <p:sp>
        <p:nvSpPr>
          <p:cNvPr id="6" name="Slide Number Placeholder 5"/>
          <p:cNvSpPr>
            <a:spLocks noGrp="1"/>
          </p:cNvSpPr>
          <p:nvPr>
            <p:ph type="sldNum" sz="quarter" idx="12"/>
          </p:nvPr>
        </p:nvSpPr>
        <p:spPr/>
        <p:txBody>
          <a:bodyPr/>
          <a:lstStyle/>
          <a:p>
            <a:fld id="{52F0BEB2-B4B9-5944-AD6F-2E1360FE700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Department of Computer Science</a:t>
            </a:r>
          </a:p>
        </p:txBody>
      </p:sp>
      <p:sp>
        <p:nvSpPr>
          <p:cNvPr id="5" name="Footer Placeholder 4"/>
          <p:cNvSpPr>
            <a:spLocks noGrp="1"/>
          </p:cNvSpPr>
          <p:nvPr>
            <p:ph type="ftr" sz="quarter" idx="11"/>
          </p:nvPr>
        </p:nvSpPr>
        <p:spPr/>
        <p:txBody>
          <a:bodyPr/>
          <a:lstStyle/>
          <a:p>
            <a:r>
              <a:rPr lang="en-US"/>
              <a:t>Project Title</a:t>
            </a:r>
          </a:p>
        </p:txBody>
      </p:sp>
      <p:sp>
        <p:nvSpPr>
          <p:cNvPr id="6" name="Slide Number Placeholder 5"/>
          <p:cNvSpPr>
            <a:spLocks noGrp="1"/>
          </p:cNvSpPr>
          <p:nvPr>
            <p:ph type="sldNum" sz="quarter" idx="12"/>
          </p:nvPr>
        </p:nvSpPr>
        <p:spPr/>
        <p:txBody>
          <a:bodyPr/>
          <a:lstStyle/>
          <a:p>
            <a:fld id="{52F0BEB2-B4B9-5944-AD6F-2E1360FE700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Department of Computer Science</a:t>
            </a:r>
          </a:p>
        </p:txBody>
      </p:sp>
      <p:sp>
        <p:nvSpPr>
          <p:cNvPr id="5" name="Footer Placeholder 4"/>
          <p:cNvSpPr>
            <a:spLocks noGrp="1"/>
          </p:cNvSpPr>
          <p:nvPr>
            <p:ph type="ftr" sz="quarter" idx="11"/>
          </p:nvPr>
        </p:nvSpPr>
        <p:spPr/>
        <p:txBody>
          <a:bodyPr/>
          <a:lstStyle/>
          <a:p>
            <a:r>
              <a:rPr lang="en-US"/>
              <a:t>Project Title</a:t>
            </a:r>
          </a:p>
        </p:txBody>
      </p:sp>
      <p:sp>
        <p:nvSpPr>
          <p:cNvPr id="6" name="Slide Number Placeholder 5"/>
          <p:cNvSpPr>
            <a:spLocks noGrp="1"/>
          </p:cNvSpPr>
          <p:nvPr>
            <p:ph type="sldNum" sz="quarter" idx="12"/>
          </p:nvPr>
        </p:nvSpPr>
        <p:spPr/>
        <p:txBody>
          <a:bodyPr/>
          <a:lstStyle/>
          <a:p>
            <a:fld id="{52F0BEB2-B4B9-5944-AD6F-2E1360FE700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Department of Computer Science</a:t>
            </a:r>
          </a:p>
        </p:txBody>
      </p:sp>
      <p:sp>
        <p:nvSpPr>
          <p:cNvPr id="5" name="Footer Placeholder 4"/>
          <p:cNvSpPr>
            <a:spLocks noGrp="1"/>
          </p:cNvSpPr>
          <p:nvPr>
            <p:ph type="ftr" sz="quarter" idx="11"/>
          </p:nvPr>
        </p:nvSpPr>
        <p:spPr/>
        <p:txBody>
          <a:bodyPr/>
          <a:lstStyle/>
          <a:p>
            <a:r>
              <a:rPr lang="en-US"/>
              <a:t>Project Title</a:t>
            </a:r>
          </a:p>
        </p:txBody>
      </p:sp>
      <p:sp>
        <p:nvSpPr>
          <p:cNvPr id="6" name="Slide Number Placeholder 5"/>
          <p:cNvSpPr>
            <a:spLocks noGrp="1"/>
          </p:cNvSpPr>
          <p:nvPr>
            <p:ph type="sldNum" sz="quarter" idx="12"/>
          </p:nvPr>
        </p:nvSpPr>
        <p:spPr/>
        <p:txBody>
          <a:bodyPr/>
          <a:lstStyle/>
          <a:p>
            <a:fld id="{52F0BEB2-B4B9-5944-AD6F-2E1360FE700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Department of Computer Science</a:t>
            </a:r>
          </a:p>
        </p:txBody>
      </p:sp>
      <p:sp>
        <p:nvSpPr>
          <p:cNvPr id="6" name="Footer Placeholder 5"/>
          <p:cNvSpPr>
            <a:spLocks noGrp="1"/>
          </p:cNvSpPr>
          <p:nvPr>
            <p:ph type="ftr" sz="quarter" idx="11"/>
          </p:nvPr>
        </p:nvSpPr>
        <p:spPr/>
        <p:txBody>
          <a:bodyPr/>
          <a:lstStyle/>
          <a:p>
            <a:r>
              <a:rPr lang="en-US"/>
              <a:t>Project Title</a:t>
            </a:r>
          </a:p>
        </p:txBody>
      </p:sp>
      <p:sp>
        <p:nvSpPr>
          <p:cNvPr id="7" name="Slide Number Placeholder 6"/>
          <p:cNvSpPr>
            <a:spLocks noGrp="1"/>
          </p:cNvSpPr>
          <p:nvPr>
            <p:ph type="sldNum" sz="quarter" idx="12"/>
          </p:nvPr>
        </p:nvSpPr>
        <p:spPr/>
        <p:txBody>
          <a:bodyPr/>
          <a:lstStyle/>
          <a:p>
            <a:fld id="{52F0BEB2-B4B9-5944-AD6F-2E1360FE700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Department of Computer Science</a:t>
            </a:r>
          </a:p>
        </p:txBody>
      </p:sp>
      <p:sp>
        <p:nvSpPr>
          <p:cNvPr id="8" name="Footer Placeholder 7"/>
          <p:cNvSpPr>
            <a:spLocks noGrp="1"/>
          </p:cNvSpPr>
          <p:nvPr>
            <p:ph type="ftr" sz="quarter" idx="11"/>
          </p:nvPr>
        </p:nvSpPr>
        <p:spPr/>
        <p:txBody>
          <a:bodyPr/>
          <a:lstStyle/>
          <a:p>
            <a:r>
              <a:rPr lang="en-US"/>
              <a:t>Project Title</a:t>
            </a:r>
          </a:p>
        </p:txBody>
      </p:sp>
      <p:sp>
        <p:nvSpPr>
          <p:cNvPr id="9" name="Slide Number Placeholder 8"/>
          <p:cNvSpPr>
            <a:spLocks noGrp="1"/>
          </p:cNvSpPr>
          <p:nvPr>
            <p:ph type="sldNum" sz="quarter" idx="12"/>
          </p:nvPr>
        </p:nvSpPr>
        <p:spPr/>
        <p:txBody>
          <a:bodyPr/>
          <a:lstStyle/>
          <a:p>
            <a:fld id="{52F0BEB2-B4B9-5944-AD6F-2E1360FE7002}"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Department of Computer Science</a:t>
            </a:r>
          </a:p>
        </p:txBody>
      </p:sp>
      <p:sp>
        <p:nvSpPr>
          <p:cNvPr id="4" name="Footer Placeholder 3"/>
          <p:cNvSpPr>
            <a:spLocks noGrp="1"/>
          </p:cNvSpPr>
          <p:nvPr>
            <p:ph type="ftr" sz="quarter" idx="11"/>
          </p:nvPr>
        </p:nvSpPr>
        <p:spPr/>
        <p:txBody>
          <a:bodyPr/>
          <a:lstStyle/>
          <a:p>
            <a:r>
              <a:rPr lang="en-US"/>
              <a:t>Project Title</a:t>
            </a:r>
          </a:p>
        </p:txBody>
      </p:sp>
      <p:sp>
        <p:nvSpPr>
          <p:cNvPr id="5" name="Slide Number Placeholder 4"/>
          <p:cNvSpPr>
            <a:spLocks noGrp="1"/>
          </p:cNvSpPr>
          <p:nvPr>
            <p:ph type="sldNum" sz="quarter" idx="12"/>
          </p:nvPr>
        </p:nvSpPr>
        <p:spPr/>
        <p:txBody>
          <a:bodyPr/>
          <a:lstStyle/>
          <a:p>
            <a:fld id="{52F0BEB2-B4B9-5944-AD6F-2E1360FE700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r>
              <a:rPr lang="en-US"/>
              <a:t>Department of Computer Science</a:t>
            </a:r>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Project Title</a:t>
            </a:r>
          </a:p>
        </p:txBody>
      </p:sp>
      <p:sp>
        <p:nvSpPr>
          <p:cNvPr id="9" name="Slide Number Placeholder 8"/>
          <p:cNvSpPr>
            <a:spLocks noGrp="1"/>
          </p:cNvSpPr>
          <p:nvPr>
            <p:ph type="sldNum" sz="quarter" idx="12"/>
          </p:nvPr>
        </p:nvSpPr>
        <p:spPr/>
        <p:txBody>
          <a:bodyPr/>
          <a:lstStyle/>
          <a:p>
            <a:fld id="{52F0BEB2-B4B9-5944-AD6F-2E1360FE700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r>
              <a:rPr lang="en-US"/>
              <a:t>Department of Computer Science</a:t>
            </a:r>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Project Title</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2F0BEB2-B4B9-5944-AD6F-2E1360FE7002}"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accent2"/>
          </a:solid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Department of Computer Science</a:t>
            </a:r>
          </a:p>
        </p:txBody>
      </p:sp>
      <p:sp>
        <p:nvSpPr>
          <p:cNvPr id="6" name="Footer Placeholder 5"/>
          <p:cNvSpPr>
            <a:spLocks noGrp="1"/>
          </p:cNvSpPr>
          <p:nvPr>
            <p:ph type="ftr" sz="quarter" idx="11"/>
          </p:nvPr>
        </p:nvSpPr>
        <p:spPr/>
        <p:txBody>
          <a:bodyPr/>
          <a:lstStyle/>
          <a:p>
            <a:r>
              <a:rPr lang="en-US"/>
              <a:t>Project Title</a:t>
            </a:r>
          </a:p>
        </p:txBody>
      </p:sp>
      <p:sp>
        <p:nvSpPr>
          <p:cNvPr id="7" name="Slide Number Placeholder 6"/>
          <p:cNvSpPr>
            <a:spLocks noGrp="1"/>
          </p:cNvSpPr>
          <p:nvPr>
            <p:ph type="sldNum" sz="quarter" idx="12"/>
          </p:nvPr>
        </p:nvSpPr>
        <p:spPr/>
        <p:txBody>
          <a:bodyPr/>
          <a:lstStyle/>
          <a:p>
            <a:fld id="{52F0BEB2-B4B9-5944-AD6F-2E1360FE700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r>
              <a:rPr lang="en-US"/>
              <a:t>Department of Computer Science</a:t>
            </a:r>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Project Title</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2F0BEB2-B4B9-5944-AD6F-2E1360FE700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59907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8423" y="3138028"/>
            <a:ext cx="11375154" cy="1143000"/>
          </a:xfrm>
        </p:spPr>
        <p:txBody>
          <a:bodyPr>
            <a:normAutofit/>
          </a:bodyPr>
          <a:lstStyle/>
          <a:p>
            <a:pPr algn="ctr"/>
            <a:r>
              <a:rPr lang="en-US" sz="5400" dirty="0">
                <a:latin typeface="Trebuchet MS" panose="020B0603020202020204" pitchFamily="34" charset="0"/>
                <a:ea typeface="Arial" charset="0"/>
                <a:cs typeface="Arial" charset="0"/>
              </a:rPr>
              <a:t>ROBUST SECURITY CAMERA</a:t>
            </a:r>
            <a:endParaRPr lang="en-US" sz="4400" dirty="0">
              <a:latin typeface="Trebuchet MS" panose="020B0603020202020204" pitchFamily="34" charset="0"/>
              <a:ea typeface="Arial" charset="0"/>
              <a:cs typeface="Arial" charset="0"/>
            </a:endParaRPr>
          </a:p>
        </p:txBody>
      </p:sp>
      <p:sp>
        <p:nvSpPr>
          <p:cNvPr id="3" name="Subtitle 2"/>
          <p:cNvSpPr>
            <a:spLocks noGrp="1"/>
          </p:cNvSpPr>
          <p:nvPr>
            <p:ph type="subTitle" idx="1"/>
          </p:nvPr>
        </p:nvSpPr>
        <p:spPr>
          <a:xfrm>
            <a:off x="4283243" y="4430679"/>
            <a:ext cx="6651688" cy="2029106"/>
          </a:xfrm>
        </p:spPr>
        <p:txBody>
          <a:bodyPr>
            <a:normAutofit/>
          </a:bodyPr>
          <a:lstStyle/>
          <a:p>
            <a:pPr algn="r"/>
            <a:r>
              <a:rPr lang="en-US" sz="2200" spc="0" dirty="0">
                <a:solidFill>
                  <a:srgbClr val="D26B04"/>
                </a:solidFill>
                <a:latin typeface="Trebuchet MS" panose="020B0603020202020204" pitchFamily="34" charset="0"/>
                <a:ea typeface="Arial" charset="0"/>
                <a:cs typeface="Arial" charset="0"/>
              </a:rPr>
              <a:t>SAHAR BATOOL – 41598</a:t>
            </a:r>
          </a:p>
          <a:p>
            <a:pPr algn="r"/>
            <a:r>
              <a:rPr lang="en-US" sz="2200" spc="0" dirty="0">
                <a:solidFill>
                  <a:srgbClr val="D26B04"/>
                </a:solidFill>
                <a:latin typeface="Trebuchet MS" panose="020B0603020202020204" pitchFamily="34" charset="0"/>
                <a:ea typeface="Arial" charset="0"/>
                <a:cs typeface="Arial" charset="0"/>
              </a:rPr>
              <a:t>HASNAIN RAZA – 41018</a:t>
            </a:r>
          </a:p>
          <a:p>
            <a:pPr algn="r"/>
            <a:r>
              <a:rPr lang="en-US" sz="2200" spc="0" dirty="0">
                <a:solidFill>
                  <a:srgbClr val="D26B04"/>
                </a:solidFill>
                <a:latin typeface="Trebuchet MS" panose="020B0603020202020204" pitchFamily="34" charset="0"/>
                <a:ea typeface="Arial" charset="0"/>
                <a:cs typeface="Arial" charset="0"/>
              </a:rPr>
              <a:t>HUSSNA ALI – 44072</a:t>
            </a:r>
          </a:p>
          <a:p>
            <a:pPr algn="r"/>
            <a:r>
              <a:rPr lang="en-US" sz="2200" spc="0" dirty="0">
                <a:solidFill>
                  <a:srgbClr val="D26B04"/>
                </a:solidFill>
                <a:latin typeface="Trebuchet MS" panose="020B0603020202020204" pitchFamily="34" charset="0"/>
                <a:ea typeface="Arial" charset="0"/>
                <a:cs typeface="Arial" charset="0"/>
              </a:rPr>
              <a:t>AFTAB HUSSAIN– 41699</a:t>
            </a:r>
          </a:p>
          <a:p>
            <a:pPr algn="r"/>
            <a:endParaRPr lang="en-US" sz="2200" spc="0" dirty="0">
              <a:solidFill>
                <a:srgbClr val="D26B04"/>
              </a:solidFill>
              <a:latin typeface="Trebuchet MS" panose="020B0603020202020204" pitchFamily="34" charset="0"/>
              <a:ea typeface="Arial" charset="0"/>
              <a:cs typeface="Arial" charset="0"/>
            </a:endParaRPr>
          </a:p>
          <a:p>
            <a:pPr algn="r"/>
            <a:endParaRPr lang="en-US" sz="2200" spc="0" dirty="0">
              <a:solidFill>
                <a:srgbClr val="D26B04"/>
              </a:solidFill>
              <a:latin typeface="Trebuchet MS" panose="020B0603020202020204" pitchFamily="34" charset="0"/>
              <a:ea typeface="Arial" charset="0"/>
              <a:cs typeface="Arial" charset="0"/>
            </a:endParaRPr>
          </a:p>
        </p:txBody>
      </p:sp>
      <p:sp>
        <p:nvSpPr>
          <p:cNvPr id="7" name="Date Placeholder 6">
            <a:extLst>
              <a:ext uri="{FF2B5EF4-FFF2-40B4-BE49-F238E27FC236}">
                <a16:creationId xmlns:a16="http://schemas.microsoft.com/office/drawing/2014/main" id="{8C138084-92DD-4AD3-8413-99A94E604373}"/>
              </a:ext>
            </a:extLst>
          </p:cNvPr>
          <p:cNvSpPr>
            <a:spLocks noGrp="1"/>
          </p:cNvSpPr>
          <p:nvPr>
            <p:ph type="dt" sz="half" idx="10"/>
          </p:nvPr>
        </p:nvSpPr>
        <p:spPr/>
        <p:txBody>
          <a:bodyPr/>
          <a:lstStyle/>
          <a:p>
            <a:r>
              <a:rPr lang="en-US" dirty="0"/>
              <a:t>Department of Information Technology</a:t>
            </a:r>
          </a:p>
        </p:txBody>
      </p:sp>
      <p:sp>
        <p:nvSpPr>
          <p:cNvPr id="5" name="Footer Placeholder 4">
            <a:extLst>
              <a:ext uri="{FF2B5EF4-FFF2-40B4-BE49-F238E27FC236}">
                <a16:creationId xmlns:a16="http://schemas.microsoft.com/office/drawing/2014/main" id="{4016575C-7A5B-42FC-8622-71DD207ED23F}"/>
              </a:ext>
            </a:extLst>
          </p:cNvPr>
          <p:cNvSpPr>
            <a:spLocks noGrp="1"/>
          </p:cNvSpPr>
          <p:nvPr>
            <p:ph type="ftr" sz="quarter" idx="11"/>
          </p:nvPr>
        </p:nvSpPr>
        <p:spPr/>
        <p:txBody>
          <a:bodyPr/>
          <a:lstStyle/>
          <a:p>
            <a:r>
              <a:rPr lang="en-US" dirty="0"/>
              <a:t>ROBUST SECRITY CAMERA</a:t>
            </a:r>
          </a:p>
        </p:txBody>
      </p:sp>
      <p:sp>
        <p:nvSpPr>
          <p:cNvPr id="6" name="Slide Number Placeholder 5">
            <a:extLst>
              <a:ext uri="{FF2B5EF4-FFF2-40B4-BE49-F238E27FC236}">
                <a16:creationId xmlns:a16="http://schemas.microsoft.com/office/drawing/2014/main" id="{05CEF045-6764-41B8-9545-B6DBFA8A0138}"/>
              </a:ext>
            </a:extLst>
          </p:cNvPr>
          <p:cNvSpPr>
            <a:spLocks noGrp="1"/>
          </p:cNvSpPr>
          <p:nvPr>
            <p:ph type="sldNum" sz="quarter" idx="12"/>
          </p:nvPr>
        </p:nvSpPr>
        <p:spPr/>
        <p:txBody>
          <a:bodyPr/>
          <a:lstStyle/>
          <a:p>
            <a:fld id="{52F0BEB2-B4B9-5944-AD6F-2E1360FE7002}" type="slidenum">
              <a:rPr lang="en-US" smtClean="0"/>
              <a:t>1</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9182" y="758952"/>
            <a:ext cx="2014596" cy="2014596"/>
          </a:xfrm>
          <a:prstGeom prst="rect">
            <a:avLst/>
          </a:prstGeom>
        </p:spPr>
      </p:pic>
      <p:sp>
        <p:nvSpPr>
          <p:cNvPr id="8" name="Subtitle 2"/>
          <p:cNvSpPr txBox="1">
            <a:spLocks/>
          </p:cNvSpPr>
          <p:nvPr/>
        </p:nvSpPr>
        <p:spPr>
          <a:xfrm>
            <a:off x="1109799" y="4430680"/>
            <a:ext cx="3530295" cy="110301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gn="ctr"/>
            <a:r>
              <a:rPr lang="en-US" b="1" spc="0" dirty="0">
                <a:solidFill>
                  <a:srgbClr val="006699"/>
                </a:solidFill>
                <a:latin typeface="Trebuchet MS" panose="020B0603020202020204" pitchFamily="34" charset="0"/>
                <a:ea typeface="Arial" charset="0"/>
                <a:cs typeface="Arial" charset="0"/>
              </a:rPr>
              <a:t>SUPERVISOR</a:t>
            </a:r>
          </a:p>
          <a:p>
            <a:pPr algn="ctr"/>
            <a:r>
              <a:rPr lang="en-US" spc="0" dirty="0">
                <a:solidFill>
                  <a:srgbClr val="006699"/>
                </a:solidFill>
                <a:latin typeface="Trebuchet MS" panose="020B0603020202020204" pitchFamily="34" charset="0"/>
                <a:ea typeface="Arial" charset="0"/>
                <a:cs typeface="Arial" charset="0"/>
              </a:rPr>
              <a:t>SIR SIKANDER KHAN</a:t>
            </a:r>
            <a:endParaRPr lang="en-US" sz="2000" spc="0" dirty="0">
              <a:solidFill>
                <a:srgbClr val="006699"/>
              </a:solidFill>
              <a:latin typeface="Trebuchet MS" panose="020B0603020202020204" pitchFamily="34" charset="0"/>
              <a:ea typeface="Arial" charset="0"/>
              <a:cs typeface="Arial" charset="0"/>
            </a:endParaRPr>
          </a:p>
        </p:txBody>
      </p:sp>
    </p:spTree>
    <p:extLst>
      <p:ext uri="{BB962C8B-B14F-4D97-AF65-F5344CB8AC3E}">
        <p14:creationId xmlns:p14="http://schemas.microsoft.com/office/powerpoint/2010/main" val="4844439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dirty="0">
                <a:solidFill>
                  <a:schemeClr val="tx1"/>
                </a:solidFill>
                <a:latin typeface="Trebuchet MS" panose="020B0603020202020204" pitchFamily="34" charset="0"/>
                <a:cs typeface="Arial"/>
              </a:rPr>
              <a:t>Cont’d</a:t>
            </a: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10</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2085974"/>
            <a:ext cx="9906000" cy="3784691"/>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b="1" dirty="0">
              <a:solidFill>
                <a:schemeClr val="tx1"/>
              </a:solidFill>
            </a:endParaRPr>
          </a:p>
          <a:p>
            <a:pPr marL="457200" indent="-457200">
              <a:buAutoNum type="arabicPeriod"/>
            </a:pPr>
            <a:endParaRPr lang="en-US" b="1" dirty="0">
              <a:solidFill>
                <a:schemeClr val="tx1"/>
              </a:solidFill>
            </a:endParaRPr>
          </a:p>
          <a:p>
            <a:pPr marL="0" indent="0">
              <a:buNone/>
            </a:pPr>
            <a:endParaRPr lang="en-US" sz="2800" dirty="0">
              <a:solidFill>
                <a:schemeClr val="tx1"/>
              </a:solidFill>
            </a:endParaRPr>
          </a:p>
        </p:txBody>
      </p:sp>
      <p:pic>
        <p:nvPicPr>
          <p:cNvPr id="6" name="Picture 5" descr="Diagram&#10;&#10;Description automatically generated">
            <a:extLst>
              <a:ext uri="{FF2B5EF4-FFF2-40B4-BE49-F238E27FC236}">
                <a16:creationId xmlns:a16="http://schemas.microsoft.com/office/drawing/2014/main" id="{39B2CD84-6CD0-4C82-8B24-45993388DEAA}"/>
              </a:ext>
            </a:extLst>
          </p:cNvPr>
          <p:cNvPicPr>
            <a:picLocks noChangeAspect="1"/>
          </p:cNvPicPr>
          <p:nvPr/>
        </p:nvPicPr>
        <p:blipFill>
          <a:blip r:embed="rId2"/>
          <a:stretch>
            <a:fillRect/>
          </a:stretch>
        </p:blipFill>
        <p:spPr>
          <a:xfrm>
            <a:off x="4509448" y="1737360"/>
            <a:ext cx="3173104" cy="4547062"/>
          </a:xfrm>
          <a:prstGeom prst="rect">
            <a:avLst/>
          </a:prstGeom>
        </p:spPr>
      </p:pic>
    </p:spTree>
    <p:extLst>
      <p:ext uri="{BB962C8B-B14F-4D97-AF65-F5344CB8AC3E}">
        <p14:creationId xmlns:p14="http://schemas.microsoft.com/office/powerpoint/2010/main" val="2768013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RESULTS</a:t>
            </a:r>
          </a:p>
        </p:txBody>
      </p:sp>
      <p:sp>
        <p:nvSpPr>
          <p:cNvPr id="4" name="Date Placeholder 3"/>
          <p:cNvSpPr>
            <a:spLocks noGrp="1"/>
          </p:cNvSpPr>
          <p:nvPr>
            <p:ph type="dt" sz="half" idx="10"/>
          </p:nvPr>
        </p:nvSpPr>
        <p:spPr/>
        <p:txBody>
          <a:bodyPr/>
          <a:lstStyle/>
          <a:p>
            <a:r>
              <a:rPr lang="en-US" dirty="0"/>
              <a:t>Department of Information Technology</a:t>
            </a:r>
          </a:p>
        </p:txBody>
      </p:sp>
      <p:sp>
        <p:nvSpPr>
          <p:cNvPr id="5" name="Footer Placeholder 4"/>
          <p:cNvSpPr>
            <a:spLocks noGrp="1"/>
          </p:cNvSpPr>
          <p:nvPr>
            <p:ph type="ftr" sz="quarter" idx="11"/>
          </p:nvPr>
        </p:nvSpPr>
        <p:spPr/>
        <p:txBody>
          <a:bodyPr/>
          <a:lstStyle/>
          <a:p>
            <a:r>
              <a:rPr lang="en-US" dirty="0"/>
              <a:t>ROBUST SECURITY CAMERA</a:t>
            </a:r>
          </a:p>
        </p:txBody>
      </p:sp>
      <p:sp>
        <p:nvSpPr>
          <p:cNvPr id="6" name="Slide Number Placeholder 5"/>
          <p:cNvSpPr>
            <a:spLocks noGrp="1"/>
          </p:cNvSpPr>
          <p:nvPr>
            <p:ph type="sldNum" sz="quarter" idx="12"/>
          </p:nvPr>
        </p:nvSpPr>
        <p:spPr/>
        <p:txBody>
          <a:bodyPr/>
          <a:lstStyle/>
          <a:p>
            <a:fld id="{52F0BEB2-B4B9-5944-AD6F-2E1360FE7002}" type="slidenum">
              <a:rPr lang="en-US" smtClean="0"/>
              <a:t>11</a:t>
            </a:fld>
            <a:endParaRPr lang="en-US"/>
          </a:p>
        </p:txBody>
      </p:sp>
    </p:spTree>
    <p:extLst>
      <p:ext uri="{BB962C8B-B14F-4D97-AF65-F5344CB8AC3E}">
        <p14:creationId xmlns:p14="http://schemas.microsoft.com/office/powerpoint/2010/main" val="3203298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FACE MASK DETECTION MODEL</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12</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b="1" dirty="0">
                <a:solidFill>
                  <a:schemeClr val="tx1"/>
                </a:solidFill>
              </a:rPr>
              <a:t>MODEL LOSS</a:t>
            </a:r>
          </a:p>
          <a:p>
            <a:pPr marL="0" indent="0">
              <a:buNone/>
            </a:pPr>
            <a:endParaRPr lang="en-US" sz="3200" b="1" dirty="0">
              <a:solidFill>
                <a:schemeClr val="tx1"/>
              </a:solidFill>
            </a:endParaRPr>
          </a:p>
        </p:txBody>
      </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17461" t="36869" r="53946" b="29782"/>
          <a:stretch/>
        </p:blipFill>
        <p:spPr>
          <a:xfrm>
            <a:off x="2128837" y="2185989"/>
            <a:ext cx="7500938" cy="397192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71080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Cont’d</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13</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b="1" dirty="0">
                <a:solidFill>
                  <a:schemeClr val="tx1"/>
                </a:solidFill>
              </a:rPr>
              <a:t>TRAINING AND VALIDATION ACCURACY GRAPH</a:t>
            </a:r>
          </a:p>
          <a:p>
            <a:pPr marL="0" indent="0">
              <a:buNone/>
            </a:pPr>
            <a:endParaRPr lang="en-US" sz="3200" b="1" dirty="0">
              <a:solidFill>
                <a:schemeClr val="tx1"/>
              </a:solidFill>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7461" t="39578" r="54297" b="26447"/>
          <a:stretch/>
        </p:blipFill>
        <p:spPr>
          <a:xfrm>
            <a:off x="2128838" y="2185989"/>
            <a:ext cx="7900987" cy="408622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974250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Cont’d</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14</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b="1" dirty="0">
                <a:solidFill>
                  <a:schemeClr val="tx1"/>
                </a:solidFill>
              </a:rPr>
              <a:t>MODEL ACCURACY</a:t>
            </a:r>
          </a:p>
          <a:p>
            <a:pPr marL="0" indent="0">
              <a:buNone/>
            </a:pPr>
            <a:endParaRPr lang="en-US" sz="3200" b="1" dirty="0">
              <a:solidFill>
                <a:schemeClr val="tx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203" y="2326479"/>
            <a:ext cx="10241280" cy="204232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393657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Arial"/>
              </a:rPr>
              <a:t>WEAPON DETECTION MODEL</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15</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sz="3200" b="1" dirty="0">
              <a:solidFill>
                <a:schemeClr val="tx1"/>
              </a:solidFill>
            </a:endParaRPr>
          </a:p>
        </p:txBody>
      </p:sp>
      <p:pic>
        <p:nvPicPr>
          <p:cNvPr id="7" name="Picture 6" descr="Graphical user interface&#10;&#10;Description automatically generated">
            <a:extLst>
              <a:ext uri="{FF2B5EF4-FFF2-40B4-BE49-F238E27FC236}">
                <a16:creationId xmlns:a16="http://schemas.microsoft.com/office/drawing/2014/main" id="{1BECE29E-438C-4ACB-89F3-520ED0C1D1D8}"/>
              </a:ext>
            </a:extLst>
          </p:cNvPr>
          <p:cNvPicPr/>
          <p:nvPr/>
        </p:nvPicPr>
        <p:blipFill rotWithShape="1">
          <a:blip r:embed="rId2">
            <a:extLst>
              <a:ext uri="{28A0092B-C50C-407E-A947-70E740481C1C}">
                <a14:useLocalDpi xmlns:a14="http://schemas.microsoft.com/office/drawing/2010/main" val="0"/>
              </a:ext>
            </a:extLst>
          </a:blip>
          <a:srcRect l="18578" t="1403" r="29687" b="53880"/>
          <a:stretch/>
        </p:blipFill>
        <p:spPr bwMode="auto">
          <a:xfrm>
            <a:off x="2327564" y="1991360"/>
            <a:ext cx="8013469" cy="4293062"/>
          </a:xfrm>
          <a:prstGeom prst="rect">
            <a:avLst/>
          </a:prstGeom>
          <a:ln>
            <a:no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046895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Arial"/>
              </a:rPr>
              <a:t>WEAPON DETECTION MODEL</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16</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sz="3200" b="1" dirty="0">
              <a:solidFill>
                <a:schemeClr val="tx1"/>
              </a:solidFill>
            </a:endParaRPr>
          </a:p>
        </p:txBody>
      </p:sp>
      <p:pic>
        <p:nvPicPr>
          <p:cNvPr id="9" name="Picture 8" descr="Graphical user interface&#10;&#10;Description automatically generated">
            <a:extLst>
              <a:ext uri="{FF2B5EF4-FFF2-40B4-BE49-F238E27FC236}">
                <a16:creationId xmlns:a16="http://schemas.microsoft.com/office/drawing/2014/main" id="{0B4F9E34-E71C-47FA-B176-F57F95D1BF69}"/>
              </a:ext>
            </a:extLst>
          </p:cNvPr>
          <p:cNvPicPr/>
          <p:nvPr/>
        </p:nvPicPr>
        <p:blipFill rotWithShape="1">
          <a:blip r:embed="rId2">
            <a:extLst>
              <a:ext uri="{28A0092B-C50C-407E-A947-70E740481C1C}">
                <a14:useLocalDpi xmlns:a14="http://schemas.microsoft.com/office/drawing/2010/main" val="0"/>
              </a:ext>
            </a:extLst>
          </a:blip>
          <a:srcRect l="18056" t="48227" r="27778" b="6587"/>
          <a:stretch/>
        </p:blipFill>
        <p:spPr bwMode="auto">
          <a:xfrm>
            <a:off x="2427316" y="1847307"/>
            <a:ext cx="7315199" cy="4337362"/>
          </a:xfrm>
          <a:prstGeom prst="rect">
            <a:avLst/>
          </a:prstGeom>
          <a:ln>
            <a:no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749569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7B83A-024C-4B7C-B064-36F6DE62EE9A}"/>
              </a:ext>
            </a:extLst>
          </p:cNvPr>
          <p:cNvSpPr>
            <a:spLocks noGrp="1"/>
          </p:cNvSpPr>
          <p:nvPr>
            <p:ph type="title"/>
          </p:nvPr>
        </p:nvSpPr>
        <p:spPr/>
        <p:txBody>
          <a:bodyPr/>
          <a:lstStyle/>
          <a:p>
            <a:r>
              <a:rPr lang="en-US" spc="-70" dirty="0">
                <a:solidFill>
                  <a:schemeClr val="tx1"/>
                </a:solidFill>
                <a:latin typeface="Trebuchet MS" panose="020B0603020202020204" pitchFamily="34" charset="0"/>
                <a:cs typeface="Cambria"/>
              </a:rPr>
              <a:t>Cont’d</a:t>
            </a:r>
            <a:endParaRPr lang="en-US" dirty="0"/>
          </a:p>
        </p:txBody>
      </p:sp>
      <p:pic>
        <p:nvPicPr>
          <p:cNvPr id="8" name="Content Placeholder 7" descr="A picture containing logo&#10;&#10;Description automatically generated">
            <a:extLst>
              <a:ext uri="{FF2B5EF4-FFF2-40B4-BE49-F238E27FC236}">
                <a16:creationId xmlns:a16="http://schemas.microsoft.com/office/drawing/2014/main" id="{C8FC6C6F-FFB0-45F4-BA0F-4DCCCE2E889C}"/>
              </a:ext>
            </a:extLst>
          </p:cNvPr>
          <p:cNvPicPr>
            <a:picLocks noGrp="1" noChangeAspect="1"/>
          </p:cNvPicPr>
          <p:nvPr>
            <p:ph idx="1"/>
          </p:nvPr>
        </p:nvPicPr>
        <p:blipFill>
          <a:blip r:embed="rId2"/>
          <a:stretch>
            <a:fillRect/>
          </a:stretch>
        </p:blipFill>
        <p:spPr>
          <a:xfrm>
            <a:off x="1097280" y="2094808"/>
            <a:ext cx="10058400" cy="1995054"/>
          </a:xfrm>
          <a:prstGeom prst="rect">
            <a:avLst/>
          </a:prstGeom>
          <a:ln>
            <a:noFill/>
          </a:ln>
          <a:effectLst>
            <a:outerShdw blurRad="292100" dist="139700" dir="2700000" algn="tl" rotWithShape="0">
              <a:srgbClr val="333333">
                <a:alpha val="65000"/>
              </a:srgbClr>
            </a:outerShdw>
          </a:effectLst>
        </p:spPr>
      </p:pic>
      <p:sp>
        <p:nvSpPr>
          <p:cNvPr id="4" name="Date Placeholder 3">
            <a:extLst>
              <a:ext uri="{FF2B5EF4-FFF2-40B4-BE49-F238E27FC236}">
                <a16:creationId xmlns:a16="http://schemas.microsoft.com/office/drawing/2014/main" id="{84C0EA05-C17E-49EB-A66B-50973FAC3818}"/>
              </a:ext>
            </a:extLst>
          </p:cNvPr>
          <p:cNvSpPr>
            <a:spLocks noGrp="1"/>
          </p:cNvSpPr>
          <p:nvPr>
            <p:ph type="dt" sz="half" idx="10"/>
          </p:nvPr>
        </p:nvSpPr>
        <p:spPr/>
        <p:txBody>
          <a:bodyPr/>
          <a:lstStyle/>
          <a:p>
            <a:r>
              <a:rPr lang="en-US"/>
              <a:t>Department of Computer Science</a:t>
            </a:r>
          </a:p>
        </p:txBody>
      </p:sp>
      <p:sp>
        <p:nvSpPr>
          <p:cNvPr id="5" name="Footer Placeholder 4">
            <a:extLst>
              <a:ext uri="{FF2B5EF4-FFF2-40B4-BE49-F238E27FC236}">
                <a16:creationId xmlns:a16="http://schemas.microsoft.com/office/drawing/2014/main" id="{460F176A-5623-42A9-91BB-EEE315904958}"/>
              </a:ext>
            </a:extLst>
          </p:cNvPr>
          <p:cNvSpPr>
            <a:spLocks noGrp="1"/>
          </p:cNvSpPr>
          <p:nvPr>
            <p:ph type="ftr" sz="quarter" idx="11"/>
          </p:nvPr>
        </p:nvSpPr>
        <p:spPr/>
        <p:txBody>
          <a:bodyPr/>
          <a:lstStyle/>
          <a:p>
            <a:r>
              <a:rPr lang="en-US"/>
              <a:t>Project Title</a:t>
            </a:r>
          </a:p>
        </p:txBody>
      </p:sp>
      <p:sp>
        <p:nvSpPr>
          <p:cNvPr id="6" name="Slide Number Placeholder 5">
            <a:extLst>
              <a:ext uri="{FF2B5EF4-FFF2-40B4-BE49-F238E27FC236}">
                <a16:creationId xmlns:a16="http://schemas.microsoft.com/office/drawing/2014/main" id="{96EB7D6A-4008-4C00-9A83-A693B34FB0F1}"/>
              </a:ext>
            </a:extLst>
          </p:cNvPr>
          <p:cNvSpPr>
            <a:spLocks noGrp="1"/>
          </p:cNvSpPr>
          <p:nvPr>
            <p:ph type="sldNum" sz="quarter" idx="12"/>
          </p:nvPr>
        </p:nvSpPr>
        <p:spPr/>
        <p:txBody>
          <a:bodyPr/>
          <a:lstStyle/>
          <a:p>
            <a:fld id="{52F0BEB2-B4B9-5944-AD6F-2E1360FE7002}" type="slidenum">
              <a:rPr lang="en-US" smtClean="0"/>
              <a:t>17</a:t>
            </a:fld>
            <a:endParaRPr lang="en-US"/>
          </a:p>
        </p:txBody>
      </p:sp>
    </p:spTree>
    <p:extLst>
      <p:ext uri="{BB962C8B-B14F-4D97-AF65-F5344CB8AC3E}">
        <p14:creationId xmlns:p14="http://schemas.microsoft.com/office/powerpoint/2010/main" val="2754176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WEB INTERFACE (PROTOTYPE)</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18</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sz="3200" b="1" dirty="0">
              <a:solidFill>
                <a:schemeClr val="tx1"/>
              </a:solidFill>
            </a:endParaRPr>
          </a:p>
        </p:txBody>
      </p:sp>
      <p:pic>
        <p:nvPicPr>
          <p:cNvPr id="7" name="Picture 6">
            <a:extLst>
              <a:ext uri="{FF2B5EF4-FFF2-40B4-BE49-F238E27FC236}">
                <a16:creationId xmlns:a16="http://schemas.microsoft.com/office/drawing/2014/main" id="{56370E34-ECD3-4680-84BF-F588A9A2EEE5}"/>
              </a:ext>
            </a:extLst>
          </p:cNvPr>
          <p:cNvPicPr>
            <a:picLocks noChangeAspect="1"/>
          </p:cNvPicPr>
          <p:nvPr/>
        </p:nvPicPr>
        <p:blipFill rotWithShape="1">
          <a:blip r:embed="rId2">
            <a:extLst>
              <a:ext uri="{28A0092B-C50C-407E-A947-70E740481C1C}">
                <a14:useLocalDpi xmlns:a14="http://schemas.microsoft.com/office/drawing/2010/main" val="0"/>
              </a:ext>
            </a:extLst>
          </a:blip>
          <a:srcRect l="-357" t="4634" b="6010"/>
          <a:stretch/>
        </p:blipFill>
        <p:spPr>
          <a:xfrm>
            <a:off x="1097280" y="1847306"/>
            <a:ext cx="10058400" cy="440386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559648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WEB INTERFACE (LOG IN)</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19</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sz="3200" b="1" dirty="0">
              <a:solidFill>
                <a:schemeClr val="tx1"/>
              </a:solidFill>
            </a:endParaRPr>
          </a:p>
        </p:txBody>
      </p:sp>
      <p:pic>
        <p:nvPicPr>
          <p:cNvPr id="10" name="Picture 9">
            <a:extLst>
              <a:ext uri="{FF2B5EF4-FFF2-40B4-BE49-F238E27FC236}">
                <a16:creationId xmlns:a16="http://schemas.microsoft.com/office/drawing/2014/main" id="{C4B4A306-F97B-494F-847D-6152CE65B59A}"/>
              </a:ext>
            </a:extLst>
          </p:cNvPr>
          <p:cNvPicPr>
            <a:picLocks noChangeAspect="1"/>
          </p:cNvPicPr>
          <p:nvPr/>
        </p:nvPicPr>
        <p:blipFill rotWithShape="1">
          <a:blip r:embed="rId2">
            <a:extLst>
              <a:ext uri="{28A0092B-C50C-407E-A947-70E740481C1C}">
                <a14:useLocalDpi xmlns:a14="http://schemas.microsoft.com/office/drawing/2010/main" val="0"/>
              </a:ext>
            </a:extLst>
          </a:blip>
          <a:srcRect t="4422" b="5587"/>
          <a:stretch/>
        </p:blipFill>
        <p:spPr>
          <a:xfrm>
            <a:off x="1532068" y="1812572"/>
            <a:ext cx="9036424" cy="45720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952959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a:xfrm>
            <a:off x="1097280" y="286603"/>
            <a:ext cx="10058400" cy="1450755"/>
          </a:xfrm>
        </p:spPr>
        <p:txBody>
          <a:bodyPr/>
          <a:lstStyle/>
          <a:p>
            <a:pPr marL="12700">
              <a:lnSpc>
                <a:spcPct val="100000"/>
              </a:lnSpc>
              <a:spcBef>
                <a:spcPts val="100"/>
              </a:spcBef>
            </a:pPr>
            <a:r>
              <a:rPr lang="en-US" spc="-5" dirty="0">
                <a:solidFill>
                  <a:schemeClr val="tx1"/>
                </a:solidFill>
                <a:latin typeface="Trebuchet MS" panose="020B0603020202020204" pitchFamily="34" charset="0"/>
                <a:cs typeface="Times New Roman"/>
              </a:rPr>
              <a:t>OUTLINE</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737359"/>
            <a:ext cx="9906000" cy="4722425"/>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0">
              <a:buFont typeface="Arial" panose="020B0604020202020204" pitchFamily="34" charset="0"/>
              <a:buChar char="•"/>
            </a:pPr>
            <a:r>
              <a:rPr lang="en-US" dirty="0">
                <a:solidFill>
                  <a:schemeClr val="tx1"/>
                </a:solidFill>
              </a:rPr>
              <a:t> </a:t>
            </a:r>
            <a:r>
              <a:rPr lang="en-US" sz="1800" dirty="0">
                <a:solidFill>
                  <a:schemeClr val="tx1"/>
                </a:solidFill>
              </a:rPr>
              <a:t>Introduction </a:t>
            </a:r>
          </a:p>
          <a:p>
            <a:pPr lvl="1">
              <a:buFont typeface="Arial" panose="020B0604020202020204" pitchFamily="34" charset="0"/>
              <a:buChar char="•"/>
            </a:pPr>
            <a:r>
              <a:rPr lang="en-US" dirty="0">
                <a:solidFill>
                  <a:schemeClr val="tx1"/>
                </a:solidFill>
              </a:rPr>
              <a:t>Problem Statement</a:t>
            </a:r>
          </a:p>
          <a:p>
            <a:pPr lvl="1">
              <a:buFont typeface="Arial" panose="020B0604020202020204" pitchFamily="34" charset="0"/>
              <a:buChar char="•"/>
            </a:pPr>
            <a:r>
              <a:rPr lang="en-US" dirty="0">
                <a:solidFill>
                  <a:schemeClr val="tx1"/>
                </a:solidFill>
              </a:rPr>
              <a:t>Aims and Objectives</a:t>
            </a:r>
          </a:p>
          <a:p>
            <a:pPr>
              <a:buFont typeface="Arial" panose="020B0604020202020204" pitchFamily="34" charset="0"/>
              <a:buChar char="•"/>
            </a:pPr>
            <a:r>
              <a:rPr lang="en-US" sz="1800" dirty="0">
                <a:solidFill>
                  <a:schemeClr val="tx1"/>
                </a:solidFill>
              </a:rPr>
              <a:t> Literature Review</a:t>
            </a:r>
          </a:p>
          <a:p>
            <a:pPr lvl="0">
              <a:buFont typeface="Arial" panose="020B0604020202020204" pitchFamily="34" charset="0"/>
              <a:buChar char="•"/>
            </a:pPr>
            <a:r>
              <a:rPr lang="en-US" sz="1800" dirty="0">
                <a:solidFill>
                  <a:schemeClr val="tx1"/>
                </a:solidFill>
              </a:rPr>
              <a:t> Methodology </a:t>
            </a:r>
          </a:p>
          <a:p>
            <a:pPr lvl="1">
              <a:buFont typeface="Arial" panose="020B0604020202020204" pitchFamily="34" charset="0"/>
              <a:buChar char="•"/>
            </a:pPr>
            <a:r>
              <a:rPr lang="en-US" dirty="0">
                <a:solidFill>
                  <a:schemeClr val="tx1"/>
                </a:solidFill>
              </a:rPr>
              <a:t>Main Features of the Project</a:t>
            </a:r>
          </a:p>
          <a:p>
            <a:pPr lvl="1">
              <a:buFont typeface="Arial" panose="020B0604020202020204" pitchFamily="34" charset="0"/>
              <a:buChar char="•"/>
            </a:pPr>
            <a:r>
              <a:rPr lang="en-US" dirty="0">
                <a:solidFill>
                  <a:schemeClr val="tx1"/>
                </a:solidFill>
              </a:rPr>
              <a:t>Logical Diagrams</a:t>
            </a:r>
          </a:p>
          <a:p>
            <a:pPr>
              <a:buFont typeface="Arial" panose="020B0604020202020204" pitchFamily="34" charset="0"/>
              <a:buChar char="•"/>
            </a:pPr>
            <a:r>
              <a:rPr lang="en-US" sz="1800" dirty="0">
                <a:solidFill>
                  <a:schemeClr val="tx1"/>
                </a:solidFill>
              </a:rPr>
              <a:t> Results</a:t>
            </a:r>
          </a:p>
          <a:p>
            <a:pPr lvl="1"/>
            <a:r>
              <a:rPr lang="en-US" dirty="0">
                <a:solidFill>
                  <a:schemeClr val="tx1"/>
                </a:solidFill>
              </a:rPr>
              <a:t>ML Model</a:t>
            </a:r>
          </a:p>
          <a:p>
            <a:pPr lvl="1"/>
            <a:r>
              <a:rPr lang="en-US" dirty="0">
                <a:solidFill>
                  <a:schemeClr val="tx1"/>
                </a:solidFill>
              </a:rPr>
              <a:t>Web interface</a:t>
            </a:r>
          </a:p>
          <a:p>
            <a:pPr>
              <a:buFont typeface="Arial" panose="020B0604020202020204" pitchFamily="34" charset="0"/>
              <a:buChar char="•"/>
            </a:pPr>
            <a:r>
              <a:rPr lang="en-US" sz="1800" dirty="0">
                <a:solidFill>
                  <a:schemeClr val="tx1"/>
                </a:solidFill>
              </a:rPr>
              <a:t> Workload of the Project</a:t>
            </a:r>
          </a:p>
          <a:p>
            <a:pPr>
              <a:buFont typeface="Arial" panose="020B0604020202020204" pitchFamily="34" charset="0"/>
              <a:buChar char="•"/>
            </a:pPr>
            <a:r>
              <a:rPr lang="en-US" sz="1800" dirty="0">
                <a:solidFill>
                  <a:schemeClr val="tx1"/>
                </a:solidFill>
              </a:rPr>
              <a:t> Gantt Chart</a:t>
            </a:r>
          </a:p>
        </p:txBody>
      </p:sp>
    </p:spTree>
    <p:extLst>
      <p:ext uri="{BB962C8B-B14F-4D97-AF65-F5344CB8AC3E}">
        <p14:creationId xmlns:p14="http://schemas.microsoft.com/office/powerpoint/2010/main" val="42539502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WEB INTERFACE (HOME)</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20</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sz="3200" b="1" dirty="0">
              <a:solidFill>
                <a:schemeClr val="tx1"/>
              </a:solidFill>
            </a:endParaRPr>
          </a:p>
        </p:txBody>
      </p:sp>
      <p:pic>
        <p:nvPicPr>
          <p:cNvPr id="7" name="Picture 6">
            <a:extLst>
              <a:ext uri="{FF2B5EF4-FFF2-40B4-BE49-F238E27FC236}">
                <a16:creationId xmlns:a16="http://schemas.microsoft.com/office/drawing/2014/main" id="{D21E705C-A327-404C-B6B6-707F8A227B41}"/>
              </a:ext>
            </a:extLst>
          </p:cNvPr>
          <p:cNvPicPr>
            <a:picLocks noChangeAspect="1"/>
          </p:cNvPicPr>
          <p:nvPr/>
        </p:nvPicPr>
        <p:blipFill rotWithShape="1">
          <a:blip r:embed="rId2">
            <a:extLst>
              <a:ext uri="{28A0092B-C50C-407E-A947-70E740481C1C}">
                <a14:useLocalDpi xmlns:a14="http://schemas.microsoft.com/office/drawing/2010/main" val="0"/>
              </a:ext>
            </a:extLst>
          </a:blip>
          <a:srcRect t="3333" b="5833"/>
          <a:stretch/>
        </p:blipFill>
        <p:spPr>
          <a:xfrm>
            <a:off x="1097280" y="1737360"/>
            <a:ext cx="10058399" cy="453485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3339679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MOBILE INTERFACE (REGISTRATION)</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21</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sz="3200" b="1" dirty="0">
              <a:solidFill>
                <a:schemeClr val="tx1"/>
              </a:solidFill>
            </a:endParaRPr>
          </a:p>
        </p:txBody>
      </p:sp>
      <p:pic>
        <p:nvPicPr>
          <p:cNvPr id="10" name="Picture 9">
            <a:extLst>
              <a:ext uri="{FF2B5EF4-FFF2-40B4-BE49-F238E27FC236}">
                <a16:creationId xmlns:a16="http://schemas.microsoft.com/office/drawing/2014/main" id="{586A2A24-F16A-4C5C-A2D6-FB9B4A8BEB0E}"/>
              </a:ext>
            </a:extLst>
          </p:cNvPr>
          <p:cNvPicPr/>
          <p:nvPr/>
        </p:nvPicPr>
        <p:blipFill>
          <a:blip r:embed="rId2">
            <a:extLst>
              <a:ext uri="{28A0092B-C50C-407E-A947-70E740481C1C}">
                <a14:useLocalDpi xmlns:a14="http://schemas.microsoft.com/office/drawing/2010/main" val="0"/>
              </a:ext>
            </a:extLst>
          </a:blip>
          <a:stretch>
            <a:fillRect/>
          </a:stretch>
        </p:blipFill>
        <p:spPr>
          <a:xfrm>
            <a:off x="4655127" y="1737360"/>
            <a:ext cx="2576946" cy="449718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7936834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MOBILE INTERFACE (LOGIN)</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22</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sz="3200" b="1" dirty="0">
              <a:solidFill>
                <a:schemeClr val="tx1"/>
              </a:solidFill>
            </a:endParaRPr>
          </a:p>
        </p:txBody>
      </p:sp>
      <p:pic>
        <p:nvPicPr>
          <p:cNvPr id="9" name="Picture 8">
            <a:extLst>
              <a:ext uri="{FF2B5EF4-FFF2-40B4-BE49-F238E27FC236}">
                <a16:creationId xmlns:a16="http://schemas.microsoft.com/office/drawing/2014/main" id="{46BEBB9F-6FBB-4E2F-8AC7-D39F696DF73D}"/>
              </a:ext>
            </a:extLst>
          </p:cNvPr>
          <p:cNvPicPr/>
          <p:nvPr/>
        </p:nvPicPr>
        <p:blipFill>
          <a:blip r:embed="rId2">
            <a:extLst>
              <a:ext uri="{28A0092B-C50C-407E-A947-70E740481C1C}">
                <a14:useLocalDpi xmlns:a14="http://schemas.microsoft.com/office/drawing/2010/main" val="0"/>
              </a:ext>
            </a:extLst>
          </a:blip>
          <a:stretch>
            <a:fillRect/>
          </a:stretch>
        </p:blipFill>
        <p:spPr>
          <a:xfrm>
            <a:off x="4655127" y="1816730"/>
            <a:ext cx="2546108" cy="441781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492861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MOBILE INTERFACE (HOME)</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23</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sz="3200" b="1" dirty="0">
              <a:solidFill>
                <a:schemeClr val="tx1"/>
              </a:solidFill>
            </a:endParaRPr>
          </a:p>
        </p:txBody>
      </p:sp>
      <p:pic>
        <p:nvPicPr>
          <p:cNvPr id="6" name="Picture 5" descr="Text&#10;&#10;Description automatically generated with medium confidence">
            <a:extLst>
              <a:ext uri="{FF2B5EF4-FFF2-40B4-BE49-F238E27FC236}">
                <a16:creationId xmlns:a16="http://schemas.microsoft.com/office/drawing/2014/main" id="{1B4F6EA7-E388-40E2-A246-CDA7468E5DAA}"/>
              </a:ext>
            </a:extLst>
          </p:cNvPr>
          <p:cNvPicPr>
            <a:picLocks noChangeAspect="1"/>
          </p:cNvPicPr>
          <p:nvPr/>
        </p:nvPicPr>
        <p:blipFill>
          <a:blip r:embed="rId2"/>
          <a:stretch>
            <a:fillRect/>
          </a:stretch>
        </p:blipFill>
        <p:spPr>
          <a:xfrm>
            <a:off x="4961020" y="1737360"/>
            <a:ext cx="2678030" cy="47224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7988733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normAutofit fontScale="90000"/>
          </a:bodyPr>
          <a:lstStyle/>
          <a:p>
            <a:pPr marL="12700">
              <a:lnSpc>
                <a:spcPct val="100000"/>
              </a:lnSpc>
              <a:spcBef>
                <a:spcPts val="100"/>
              </a:spcBef>
            </a:pPr>
            <a:r>
              <a:rPr lang="en-US" spc="-80" dirty="0">
                <a:solidFill>
                  <a:schemeClr val="tx1"/>
                </a:solidFill>
                <a:latin typeface="Trebuchet MS" panose="020B0603020202020204" pitchFamily="34" charset="0"/>
                <a:cs typeface="Cambria"/>
              </a:rPr>
              <a:t>WORKLOAD OF THE PROJECT (PHASE 1)</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24</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altLang="en-US" sz="2000" dirty="0">
              <a:solidFill>
                <a:schemeClr val="tx1"/>
              </a:solidFill>
            </a:endParaRP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20000" t="37666" r="20952" b="20620"/>
          <a:stretch/>
        </p:blipFill>
        <p:spPr>
          <a:xfrm>
            <a:off x="1097280" y="1847305"/>
            <a:ext cx="10393882" cy="437932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801112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normAutofit fontScale="90000"/>
          </a:bodyPr>
          <a:lstStyle/>
          <a:p>
            <a:pPr marL="12700">
              <a:lnSpc>
                <a:spcPct val="100000"/>
              </a:lnSpc>
              <a:spcBef>
                <a:spcPts val="100"/>
              </a:spcBef>
            </a:pPr>
            <a:r>
              <a:rPr lang="en-US" spc="-80" dirty="0">
                <a:solidFill>
                  <a:schemeClr val="tx1"/>
                </a:solidFill>
                <a:latin typeface="Trebuchet MS" panose="020B0603020202020204" pitchFamily="34" charset="0"/>
                <a:cs typeface="Cambria"/>
              </a:rPr>
              <a:t>WORKLOAD OF THE PROJECT (PHASE 2)</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25</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altLang="en-US" sz="2000" dirty="0">
              <a:solidFill>
                <a:schemeClr val="tx1"/>
              </a:solidFill>
            </a:endParaRPr>
          </a:p>
        </p:txBody>
      </p:sp>
      <p:pic>
        <p:nvPicPr>
          <p:cNvPr id="6" name="Picture 5" descr="Table&#10;&#10;Description automatically generated">
            <a:extLst>
              <a:ext uri="{FF2B5EF4-FFF2-40B4-BE49-F238E27FC236}">
                <a16:creationId xmlns:a16="http://schemas.microsoft.com/office/drawing/2014/main" id="{1CD171A6-C40B-45FF-9406-E0DE50E8D5CE}"/>
              </a:ext>
            </a:extLst>
          </p:cNvPr>
          <p:cNvPicPr>
            <a:picLocks noChangeAspect="1"/>
          </p:cNvPicPr>
          <p:nvPr/>
        </p:nvPicPr>
        <p:blipFill>
          <a:blip r:embed="rId2"/>
          <a:stretch>
            <a:fillRect/>
          </a:stretch>
        </p:blipFill>
        <p:spPr>
          <a:xfrm>
            <a:off x="1249680" y="1761892"/>
            <a:ext cx="9906000" cy="410877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2454083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80" dirty="0">
                <a:solidFill>
                  <a:schemeClr val="tx1"/>
                </a:solidFill>
                <a:latin typeface="Trebuchet MS" panose="020B0603020202020204" pitchFamily="34" charset="0"/>
                <a:cs typeface="Cambria"/>
              </a:rPr>
              <a:t>GANTT CHART</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26</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altLang="en-US" b="1" dirty="0">
                <a:solidFill>
                  <a:schemeClr val="tx1"/>
                </a:solidFill>
              </a:rPr>
              <a:t>PHASE-1</a:t>
            </a:r>
          </a:p>
          <a:p>
            <a:pPr marL="0" indent="0">
              <a:buNone/>
            </a:pPr>
            <a:endParaRPr lang="en-US" altLang="en-US" sz="2000" b="1" dirty="0">
              <a:solidFill>
                <a:schemeClr val="tx1"/>
              </a:solidFill>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37734" t="33951" r="21250" b="22070"/>
          <a:stretch/>
        </p:blipFill>
        <p:spPr>
          <a:xfrm>
            <a:off x="1097280" y="2185989"/>
            <a:ext cx="10058400" cy="401478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4427077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80" dirty="0">
                <a:solidFill>
                  <a:schemeClr val="tx1"/>
                </a:solidFill>
                <a:latin typeface="Trebuchet MS" panose="020B0603020202020204" pitchFamily="34" charset="0"/>
                <a:cs typeface="Cambria"/>
              </a:rPr>
              <a:t>GANTT CHART</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27</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altLang="en-US" b="1" dirty="0">
                <a:solidFill>
                  <a:schemeClr val="tx1"/>
                </a:solidFill>
              </a:rPr>
              <a:t>PHASE-2</a:t>
            </a:r>
          </a:p>
          <a:p>
            <a:pPr marL="0" indent="0">
              <a:buNone/>
            </a:pPr>
            <a:endParaRPr lang="en-US" altLang="en-US" sz="2000" b="1" dirty="0">
              <a:solidFill>
                <a:schemeClr val="tx1"/>
              </a:solidFill>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51797" t="34783" r="5781" b="27698"/>
          <a:stretch/>
        </p:blipFill>
        <p:spPr>
          <a:xfrm>
            <a:off x="1428750" y="2185988"/>
            <a:ext cx="9358313" cy="398621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60429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70" dirty="0">
                <a:solidFill>
                  <a:schemeClr val="tx1"/>
                </a:solidFill>
                <a:latin typeface="Trebuchet MS" panose="020B0603020202020204" pitchFamily="34" charset="0"/>
                <a:cs typeface="Cambria"/>
              </a:rPr>
              <a:t>REFERENCES</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28</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2000250"/>
            <a:ext cx="10918508" cy="3857625"/>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0">
              <a:buFont typeface="Arial" panose="020B0604020202020204" pitchFamily="34" charset="0"/>
              <a:buChar char="•"/>
            </a:pPr>
            <a:r>
              <a:rPr lang="en-US" dirty="0"/>
              <a:t>Olmos, R., </a:t>
            </a:r>
            <a:r>
              <a:rPr lang="en-US" dirty="0" err="1"/>
              <a:t>Tabik</a:t>
            </a:r>
            <a:r>
              <a:rPr lang="en-US" dirty="0"/>
              <a:t>, S., &amp; Herrera, F. (2018). Automatic handgun detection alarm in videos using deep learning. </a:t>
            </a:r>
            <a:r>
              <a:rPr lang="en-US" i="1" dirty="0" err="1"/>
              <a:t>Neurocomputing</a:t>
            </a:r>
            <a:r>
              <a:rPr lang="en-US" dirty="0"/>
              <a:t>, </a:t>
            </a:r>
            <a:r>
              <a:rPr lang="en-US" i="1" dirty="0"/>
              <a:t>275</a:t>
            </a:r>
            <a:r>
              <a:rPr lang="en-US" dirty="0"/>
              <a:t>, 66–72. https://doi.org/10.1016/j.neucom.2017.05.012</a:t>
            </a:r>
          </a:p>
          <a:p>
            <a:pPr>
              <a:buFont typeface="Arial" panose="020B0604020202020204" pitchFamily="34" charset="0"/>
              <a:buChar char="•"/>
            </a:pPr>
            <a:r>
              <a:rPr lang="en-US" dirty="0" err="1"/>
              <a:t>Bhadani</a:t>
            </a:r>
            <a:r>
              <a:rPr lang="en-US" dirty="0"/>
              <a:t>, A. K., &amp; Sinha, A. (2020). A Facemask Detector using Machine Learning and Image Processing Techniques. </a:t>
            </a:r>
            <a:r>
              <a:rPr lang="en-US" i="1" dirty="0"/>
              <a:t>Engineering Science and Technology , an International Journal</a:t>
            </a:r>
            <a:r>
              <a:rPr lang="en-US" dirty="0"/>
              <a:t>, </a:t>
            </a:r>
            <a:r>
              <a:rPr lang="en-US" i="1" dirty="0"/>
              <a:t>November</a:t>
            </a:r>
            <a:r>
              <a:rPr lang="en-US" dirty="0"/>
              <a:t>, 0–8. https://www.researchgate.net/publication/345972030_A_FACEMASK_DETECTOR_USING_MACHINE_LEARNING_AND_IMAGE_PROCESSING_TECHNIQUE</a:t>
            </a:r>
          </a:p>
          <a:p>
            <a:pPr>
              <a:buFont typeface="Arial" panose="020B0604020202020204" pitchFamily="34" charset="0"/>
              <a:buChar char="•"/>
            </a:pPr>
            <a:r>
              <a:rPr lang="en-US" dirty="0" err="1"/>
              <a:t>Saxena</a:t>
            </a:r>
            <a:r>
              <a:rPr lang="en-US" dirty="0"/>
              <a:t>, </a:t>
            </a:r>
            <a:r>
              <a:rPr lang="en-US" dirty="0" err="1"/>
              <a:t>Surbhi</a:t>
            </a:r>
            <a:r>
              <a:rPr lang="en-US" dirty="0"/>
              <a:t> &amp; </a:t>
            </a:r>
            <a:r>
              <a:rPr lang="en-US" dirty="0" err="1"/>
              <a:t>Songara</a:t>
            </a:r>
            <a:r>
              <a:rPr lang="en-US" dirty="0"/>
              <a:t>, </a:t>
            </a:r>
            <a:r>
              <a:rPr lang="en-US" dirty="0" err="1"/>
              <a:t>Dalpat</a:t>
            </a:r>
            <a:r>
              <a:rPr lang="en-US" dirty="0"/>
              <a:t>. (2017). Design of people counting system using MATLAB. 1-3. 10.1109/IC3.2017.8284344.</a:t>
            </a:r>
            <a:endParaRPr lang="en-US" sz="3200" b="1" dirty="0">
              <a:solidFill>
                <a:schemeClr val="tx1"/>
              </a:solidFill>
            </a:endParaRPr>
          </a:p>
        </p:txBody>
      </p:sp>
    </p:spTree>
    <p:extLst>
      <p:ext uri="{BB962C8B-B14F-4D97-AF65-F5344CB8AC3E}">
        <p14:creationId xmlns:p14="http://schemas.microsoft.com/office/powerpoint/2010/main" val="36303907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2"/>
            <a:ext cx="10058400" cy="2984373"/>
          </a:xfrm>
        </p:spPr>
        <p:txBody>
          <a:bodyPr/>
          <a:lstStyle/>
          <a:p>
            <a:pPr algn="ctr"/>
            <a:r>
              <a:rPr lang="en-US" b="1" dirty="0"/>
              <a:t>LOGICAL DIAGRAMS</a:t>
            </a:r>
          </a:p>
        </p:txBody>
      </p:sp>
      <p:sp>
        <p:nvSpPr>
          <p:cNvPr id="4" name="Date Placeholder 3"/>
          <p:cNvSpPr>
            <a:spLocks noGrp="1"/>
          </p:cNvSpPr>
          <p:nvPr>
            <p:ph type="dt" sz="half" idx="10"/>
          </p:nvPr>
        </p:nvSpPr>
        <p:spPr/>
        <p:txBody>
          <a:bodyPr/>
          <a:lstStyle/>
          <a:p>
            <a:r>
              <a:rPr lang="en-US" dirty="0"/>
              <a:t>Department of Information Technology</a:t>
            </a:r>
          </a:p>
        </p:txBody>
      </p:sp>
      <p:sp>
        <p:nvSpPr>
          <p:cNvPr id="5" name="Footer Placeholder 4"/>
          <p:cNvSpPr>
            <a:spLocks noGrp="1"/>
          </p:cNvSpPr>
          <p:nvPr>
            <p:ph type="ftr" sz="quarter" idx="11"/>
          </p:nvPr>
        </p:nvSpPr>
        <p:spPr/>
        <p:txBody>
          <a:bodyPr/>
          <a:lstStyle/>
          <a:p>
            <a:r>
              <a:rPr lang="en-US" dirty="0"/>
              <a:t>ROBUST SECRITY CAMERA</a:t>
            </a:r>
          </a:p>
        </p:txBody>
      </p:sp>
      <p:sp>
        <p:nvSpPr>
          <p:cNvPr id="6" name="Slide Number Placeholder 5"/>
          <p:cNvSpPr>
            <a:spLocks noGrp="1"/>
          </p:cNvSpPr>
          <p:nvPr>
            <p:ph type="sldNum" sz="quarter" idx="12"/>
          </p:nvPr>
        </p:nvSpPr>
        <p:spPr/>
        <p:txBody>
          <a:bodyPr/>
          <a:lstStyle/>
          <a:p>
            <a:fld id="{52F0BEB2-B4B9-5944-AD6F-2E1360FE7002}" type="slidenum">
              <a:rPr lang="en-US" smtClean="0"/>
              <a:t>29</a:t>
            </a:fld>
            <a:endParaRPr lang="en-US"/>
          </a:p>
        </p:txBody>
      </p:sp>
    </p:spTree>
    <p:extLst>
      <p:ext uri="{BB962C8B-B14F-4D97-AF65-F5344CB8AC3E}">
        <p14:creationId xmlns:p14="http://schemas.microsoft.com/office/powerpoint/2010/main" val="2167670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5" dirty="0">
                <a:solidFill>
                  <a:schemeClr val="tx1"/>
                </a:solidFill>
                <a:latin typeface="Trebuchet MS" panose="020B0603020202020204" pitchFamily="34" charset="0"/>
                <a:cs typeface="Times New Roman"/>
              </a:rPr>
              <a:t>INTRODUCTION</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3</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b="1" dirty="0">
                <a:solidFill>
                  <a:schemeClr val="tx1"/>
                </a:solidFill>
              </a:rPr>
              <a:t>PROBLEM STATEMENT</a:t>
            </a:r>
          </a:p>
          <a:p>
            <a:pPr fontAlgn="base"/>
            <a:r>
              <a:rPr lang="en-US" dirty="0"/>
              <a:t>1. </a:t>
            </a:r>
            <a:r>
              <a:rPr lang="en-US" dirty="0">
                <a:solidFill>
                  <a:schemeClr val="tx1"/>
                </a:solidFill>
              </a:rPr>
              <a:t>Security</a:t>
            </a:r>
          </a:p>
          <a:p>
            <a:pPr fontAlgn="base"/>
            <a:r>
              <a:rPr lang="en-US" dirty="0">
                <a:solidFill>
                  <a:schemeClr val="tx1"/>
                </a:solidFill>
              </a:rPr>
              <a:t>         not taking advantages of Technology​</a:t>
            </a:r>
          </a:p>
          <a:p>
            <a:pPr fontAlgn="base"/>
            <a:r>
              <a:rPr lang="en-US" dirty="0">
                <a:solidFill>
                  <a:schemeClr val="tx1"/>
                </a:solidFill>
              </a:rPr>
              <a:t>2. Spreading of Covid-19:​</a:t>
            </a:r>
          </a:p>
          <a:p>
            <a:pPr fontAlgn="base"/>
            <a:r>
              <a:rPr lang="en-US" dirty="0">
                <a:solidFill>
                  <a:schemeClr val="tx1"/>
                </a:solidFill>
              </a:rPr>
              <a:t>         SOPs are not followed</a:t>
            </a:r>
          </a:p>
          <a:p>
            <a:pPr marL="0" indent="0">
              <a:buNone/>
            </a:pPr>
            <a:endParaRPr lang="en-US" sz="2400" b="1" dirty="0">
              <a:solidFill>
                <a:schemeClr val="tx1"/>
              </a:solidFill>
            </a:endParaRPr>
          </a:p>
        </p:txBody>
      </p:sp>
    </p:spTree>
    <p:extLst>
      <p:ext uri="{BB962C8B-B14F-4D97-AF65-F5344CB8AC3E}">
        <p14:creationId xmlns:p14="http://schemas.microsoft.com/office/powerpoint/2010/main" val="2923724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95" dirty="0">
                <a:solidFill>
                  <a:schemeClr val="tx1"/>
                </a:solidFill>
                <a:latin typeface="Trebuchet MS" panose="020B0603020202020204" pitchFamily="34" charset="0"/>
                <a:cs typeface="Arial"/>
              </a:rPr>
              <a:t>FLOW DIAGRAM</a:t>
            </a:r>
            <a:endParaRPr lang="en-US" dirty="0"/>
          </a:p>
        </p:txBody>
      </p:sp>
      <p:sp>
        <p:nvSpPr>
          <p:cNvPr id="4" name="Date Placeholder 3"/>
          <p:cNvSpPr>
            <a:spLocks noGrp="1"/>
          </p:cNvSpPr>
          <p:nvPr>
            <p:ph type="dt" sz="half" idx="10"/>
          </p:nvPr>
        </p:nvSpPr>
        <p:spPr/>
        <p:txBody>
          <a:bodyPr/>
          <a:lstStyle/>
          <a:p>
            <a:r>
              <a:rPr lang="en-US" dirty="0"/>
              <a:t>Department of Information Technology</a:t>
            </a:r>
          </a:p>
        </p:txBody>
      </p:sp>
      <p:sp>
        <p:nvSpPr>
          <p:cNvPr id="5" name="Footer Placeholder 4"/>
          <p:cNvSpPr>
            <a:spLocks noGrp="1"/>
          </p:cNvSpPr>
          <p:nvPr>
            <p:ph type="ftr" sz="quarter" idx="11"/>
          </p:nvPr>
        </p:nvSpPr>
        <p:spPr/>
        <p:txBody>
          <a:bodyPr/>
          <a:lstStyle/>
          <a:p>
            <a:r>
              <a:rPr lang="en-US" dirty="0"/>
              <a:t>ROBUST SECRITY CAMERA</a:t>
            </a:r>
          </a:p>
        </p:txBody>
      </p:sp>
      <p:sp>
        <p:nvSpPr>
          <p:cNvPr id="6" name="Slide Number Placeholder 5"/>
          <p:cNvSpPr>
            <a:spLocks noGrp="1"/>
          </p:cNvSpPr>
          <p:nvPr>
            <p:ph type="sldNum" sz="quarter" idx="12"/>
          </p:nvPr>
        </p:nvSpPr>
        <p:spPr/>
        <p:txBody>
          <a:bodyPr/>
          <a:lstStyle/>
          <a:p>
            <a:fld id="{52F0BEB2-B4B9-5944-AD6F-2E1360FE7002}" type="slidenum">
              <a:rPr lang="en-US" smtClean="0"/>
              <a:t>30</a:t>
            </a:fld>
            <a:endParaRPr lang="en-US"/>
          </a:p>
        </p:txBody>
      </p:sp>
      <p:pic>
        <p:nvPicPr>
          <p:cNvPr id="9" name="Content Placeholder 8">
            <a:extLst>
              <a:ext uri="{FF2B5EF4-FFF2-40B4-BE49-F238E27FC236}">
                <a16:creationId xmlns:a16="http://schemas.microsoft.com/office/drawing/2014/main" id="{DB5955DF-DA28-4E97-BCF2-86C318857DA6}"/>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4215369" y="1875759"/>
            <a:ext cx="3821588" cy="40227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356722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95" dirty="0">
                <a:solidFill>
                  <a:schemeClr val="tx1"/>
                </a:solidFill>
                <a:latin typeface="Trebuchet MS" panose="020B0603020202020204" pitchFamily="34" charset="0"/>
                <a:cs typeface="Arial"/>
              </a:rPr>
              <a:t>USE CASE DIAGRAM</a:t>
            </a:r>
            <a:endParaRPr lang="en-US" dirty="0"/>
          </a:p>
        </p:txBody>
      </p:sp>
      <p:sp>
        <p:nvSpPr>
          <p:cNvPr id="4" name="Date Placeholder 3"/>
          <p:cNvSpPr>
            <a:spLocks noGrp="1"/>
          </p:cNvSpPr>
          <p:nvPr>
            <p:ph type="dt" sz="half" idx="10"/>
          </p:nvPr>
        </p:nvSpPr>
        <p:spPr/>
        <p:txBody>
          <a:bodyPr/>
          <a:lstStyle/>
          <a:p>
            <a:r>
              <a:rPr lang="en-US" dirty="0"/>
              <a:t>Department of Information Technology</a:t>
            </a:r>
          </a:p>
        </p:txBody>
      </p:sp>
      <p:sp>
        <p:nvSpPr>
          <p:cNvPr id="5" name="Footer Placeholder 4"/>
          <p:cNvSpPr>
            <a:spLocks noGrp="1"/>
          </p:cNvSpPr>
          <p:nvPr>
            <p:ph type="ftr" sz="quarter" idx="11"/>
          </p:nvPr>
        </p:nvSpPr>
        <p:spPr/>
        <p:txBody>
          <a:bodyPr/>
          <a:lstStyle/>
          <a:p>
            <a:r>
              <a:rPr lang="en-US" dirty="0"/>
              <a:t>ROBUST SECRITY CAMERA</a:t>
            </a:r>
          </a:p>
        </p:txBody>
      </p:sp>
      <p:sp>
        <p:nvSpPr>
          <p:cNvPr id="6" name="Slide Number Placeholder 5"/>
          <p:cNvSpPr>
            <a:spLocks noGrp="1"/>
          </p:cNvSpPr>
          <p:nvPr>
            <p:ph type="sldNum" sz="quarter" idx="12"/>
          </p:nvPr>
        </p:nvSpPr>
        <p:spPr/>
        <p:txBody>
          <a:bodyPr/>
          <a:lstStyle/>
          <a:p>
            <a:fld id="{52F0BEB2-B4B9-5944-AD6F-2E1360FE7002}" type="slidenum">
              <a:rPr lang="en-US" smtClean="0"/>
              <a:t>31</a:t>
            </a:fld>
            <a:endParaRPr lang="en-US"/>
          </a:p>
        </p:txBody>
      </p:sp>
      <p:pic>
        <p:nvPicPr>
          <p:cNvPr id="9" name="Content Placeholder 8">
            <a:extLst>
              <a:ext uri="{FF2B5EF4-FFF2-40B4-BE49-F238E27FC236}">
                <a16:creationId xmlns:a16="http://schemas.microsoft.com/office/drawing/2014/main" id="{56865E80-E75A-44A2-84C2-E41AECA72F81}"/>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4095273" y="1846263"/>
            <a:ext cx="4061780" cy="40227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374846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95" dirty="0">
                <a:solidFill>
                  <a:schemeClr val="tx1"/>
                </a:solidFill>
                <a:latin typeface="Trebuchet MS" panose="020B0603020202020204" pitchFamily="34" charset="0"/>
                <a:cs typeface="Arial"/>
              </a:rPr>
              <a:t>ER DIAGRAM </a:t>
            </a:r>
            <a:endParaRPr lang="en-US" dirty="0"/>
          </a:p>
        </p:txBody>
      </p:sp>
      <p:sp>
        <p:nvSpPr>
          <p:cNvPr id="4" name="Date Placeholder 3"/>
          <p:cNvSpPr>
            <a:spLocks noGrp="1"/>
          </p:cNvSpPr>
          <p:nvPr>
            <p:ph type="dt" sz="half" idx="10"/>
          </p:nvPr>
        </p:nvSpPr>
        <p:spPr/>
        <p:txBody>
          <a:bodyPr/>
          <a:lstStyle/>
          <a:p>
            <a:r>
              <a:rPr lang="en-US" dirty="0"/>
              <a:t>Department of Information Technology</a:t>
            </a:r>
          </a:p>
        </p:txBody>
      </p:sp>
      <p:sp>
        <p:nvSpPr>
          <p:cNvPr id="5" name="Footer Placeholder 4"/>
          <p:cNvSpPr>
            <a:spLocks noGrp="1"/>
          </p:cNvSpPr>
          <p:nvPr>
            <p:ph type="ftr" sz="quarter" idx="11"/>
          </p:nvPr>
        </p:nvSpPr>
        <p:spPr/>
        <p:txBody>
          <a:bodyPr/>
          <a:lstStyle/>
          <a:p>
            <a:r>
              <a:rPr lang="en-US" dirty="0"/>
              <a:t>ROBUST SECRITY CAMERA</a:t>
            </a:r>
          </a:p>
        </p:txBody>
      </p:sp>
      <p:sp>
        <p:nvSpPr>
          <p:cNvPr id="6" name="Slide Number Placeholder 5"/>
          <p:cNvSpPr>
            <a:spLocks noGrp="1"/>
          </p:cNvSpPr>
          <p:nvPr>
            <p:ph type="sldNum" sz="quarter" idx="12"/>
          </p:nvPr>
        </p:nvSpPr>
        <p:spPr/>
        <p:txBody>
          <a:bodyPr/>
          <a:lstStyle/>
          <a:p>
            <a:fld id="{52F0BEB2-B4B9-5944-AD6F-2E1360FE7002}" type="slidenum">
              <a:rPr lang="en-US" smtClean="0"/>
              <a:t>32</a:t>
            </a:fld>
            <a:endParaRPr lang="en-US"/>
          </a:p>
        </p:txBody>
      </p:sp>
      <p:pic>
        <p:nvPicPr>
          <p:cNvPr id="9" name="Content Placeholder 8">
            <a:extLst>
              <a:ext uri="{FF2B5EF4-FFF2-40B4-BE49-F238E27FC236}">
                <a16:creationId xmlns:a16="http://schemas.microsoft.com/office/drawing/2014/main" id="{0FF5ACE6-05F9-4848-824E-8C2A3C5E8CEE}"/>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2344994" y="1932039"/>
            <a:ext cx="7403690" cy="418854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7841779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95" dirty="0">
                <a:solidFill>
                  <a:schemeClr val="tx1"/>
                </a:solidFill>
                <a:latin typeface="Trebuchet MS" panose="020B0603020202020204" pitchFamily="34" charset="0"/>
                <a:cs typeface="Arial"/>
              </a:rPr>
              <a:t>ACTIVITY DIAGRAM (USER)</a:t>
            </a:r>
            <a:endParaRPr lang="en-US" dirty="0"/>
          </a:p>
        </p:txBody>
      </p:sp>
      <p:sp>
        <p:nvSpPr>
          <p:cNvPr id="4" name="Date Placeholder 3"/>
          <p:cNvSpPr>
            <a:spLocks noGrp="1"/>
          </p:cNvSpPr>
          <p:nvPr>
            <p:ph type="dt" sz="half" idx="10"/>
          </p:nvPr>
        </p:nvSpPr>
        <p:spPr/>
        <p:txBody>
          <a:bodyPr/>
          <a:lstStyle/>
          <a:p>
            <a:r>
              <a:rPr lang="en-US" dirty="0"/>
              <a:t>Department of Information Technology</a:t>
            </a:r>
          </a:p>
        </p:txBody>
      </p:sp>
      <p:sp>
        <p:nvSpPr>
          <p:cNvPr id="5" name="Footer Placeholder 4"/>
          <p:cNvSpPr>
            <a:spLocks noGrp="1"/>
          </p:cNvSpPr>
          <p:nvPr>
            <p:ph type="ftr" sz="quarter" idx="11"/>
          </p:nvPr>
        </p:nvSpPr>
        <p:spPr/>
        <p:txBody>
          <a:bodyPr/>
          <a:lstStyle/>
          <a:p>
            <a:r>
              <a:rPr lang="en-US" dirty="0"/>
              <a:t>ROBUST SECRITY CAMERA</a:t>
            </a:r>
          </a:p>
        </p:txBody>
      </p:sp>
      <p:sp>
        <p:nvSpPr>
          <p:cNvPr id="6" name="Slide Number Placeholder 5"/>
          <p:cNvSpPr>
            <a:spLocks noGrp="1"/>
          </p:cNvSpPr>
          <p:nvPr>
            <p:ph type="sldNum" sz="quarter" idx="12"/>
          </p:nvPr>
        </p:nvSpPr>
        <p:spPr/>
        <p:txBody>
          <a:bodyPr/>
          <a:lstStyle/>
          <a:p>
            <a:fld id="{52F0BEB2-B4B9-5944-AD6F-2E1360FE7002}" type="slidenum">
              <a:rPr lang="en-US" smtClean="0"/>
              <a:t>33</a:t>
            </a:fld>
            <a:endParaRPr lang="en-US"/>
          </a:p>
        </p:txBody>
      </p:sp>
      <p:pic>
        <p:nvPicPr>
          <p:cNvPr id="9" name="Content Placeholder 8">
            <a:extLst>
              <a:ext uri="{FF2B5EF4-FFF2-40B4-BE49-F238E27FC236}">
                <a16:creationId xmlns:a16="http://schemas.microsoft.com/office/drawing/2014/main" id="{E12D360D-9083-43C6-933C-071072EC4376}"/>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4837471" y="1846263"/>
            <a:ext cx="2521974" cy="431856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5918658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95" dirty="0">
                <a:solidFill>
                  <a:schemeClr val="tx1"/>
                </a:solidFill>
                <a:latin typeface="Trebuchet MS" panose="020B0603020202020204" pitchFamily="34" charset="0"/>
                <a:cs typeface="Arial"/>
              </a:rPr>
              <a:t>ACTIVITY DIAGRAM (ADMIN)</a:t>
            </a:r>
            <a:endParaRPr lang="en-US" dirty="0"/>
          </a:p>
        </p:txBody>
      </p:sp>
      <p:sp>
        <p:nvSpPr>
          <p:cNvPr id="4" name="Date Placeholder 3"/>
          <p:cNvSpPr>
            <a:spLocks noGrp="1"/>
          </p:cNvSpPr>
          <p:nvPr>
            <p:ph type="dt" sz="half" idx="10"/>
          </p:nvPr>
        </p:nvSpPr>
        <p:spPr/>
        <p:txBody>
          <a:bodyPr/>
          <a:lstStyle/>
          <a:p>
            <a:r>
              <a:rPr lang="en-US" dirty="0"/>
              <a:t>Department of Information Technology</a:t>
            </a:r>
          </a:p>
        </p:txBody>
      </p:sp>
      <p:sp>
        <p:nvSpPr>
          <p:cNvPr id="5" name="Footer Placeholder 4"/>
          <p:cNvSpPr>
            <a:spLocks noGrp="1"/>
          </p:cNvSpPr>
          <p:nvPr>
            <p:ph type="ftr" sz="quarter" idx="11"/>
          </p:nvPr>
        </p:nvSpPr>
        <p:spPr/>
        <p:txBody>
          <a:bodyPr/>
          <a:lstStyle/>
          <a:p>
            <a:r>
              <a:rPr lang="en-US" dirty="0"/>
              <a:t>ROBUST SECRITY CAMERA</a:t>
            </a:r>
          </a:p>
        </p:txBody>
      </p:sp>
      <p:sp>
        <p:nvSpPr>
          <p:cNvPr id="6" name="Slide Number Placeholder 5"/>
          <p:cNvSpPr>
            <a:spLocks noGrp="1"/>
          </p:cNvSpPr>
          <p:nvPr>
            <p:ph type="sldNum" sz="quarter" idx="12"/>
          </p:nvPr>
        </p:nvSpPr>
        <p:spPr/>
        <p:txBody>
          <a:bodyPr/>
          <a:lstStyle/>
          <a:p>
            <a:fld id="{52F0BEB2-B4B9-5944-AD6F-2E1360FE7002}" type="slidenum">
              <a:rPr lang="en-US" smtClean="0"/>
              <a:t>34</a:t>
            </a:fld>
            <a:endParaRPr lang="en-US"/>
          </a:p>
        </p:txBody>
      </p:sp>
      <p:pic>
        <p:nvPicPr>
          <p:cNvPr id="9" name="Content Placeholder 8">
            <a:extLst>
              <a:ext uri="{FF2B5EF4-FFF2-40B4-BE49-F238E27FC236}">
                <a16:creationId xmlns:a16="http://schemas.microsoft.com/office/drawing/2014/main" id="{8A2BA432-B61D-4B54-8704-0493844FD098}"/>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4114801" y="1846263"/>
            <a:ext cx="3952568" cy="439230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411824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95" dirty="0">
                <a:solidFill>
                  <a:schemeClr val="tx1"/>
                </a:solidFill>
                <a:latin typeface="Trebuchet MS" panose="020B0603020202020204" pitchFamily="34" charset="0"/>
                <a:cs typeface="Arial"/>
              </a:rPr>
              <a:t>SEQUENCE DIAGRAM</a:t>
            </a:r>
            <a:endParaRPr lang="en-US" dirty="0"/>
          </a:p>
        </p:txBody>
      </p:sp>
      <p:sp>
        <p:nvSpPr>
          <p:cNvPr id="4" name="Date Placeholder 3"/>
          <p:cNvSpPr>
            <a:spLocks noGrp="1"/>
          </p:cNvSpPr>
          <p:nvPr>
            <p:ph type="dt" sz="half" idx="10"/>
          </p:nvPr>
        </p:nvSpPr>
        <p:spPr/>
        <p:txBody>
          <a:bodyPr/>
          <a:lstStyle/>
          <a:p>
            <a:r>
              <a:rPr lang="en-US" dirty="0"/>
              <a:t>Department of Information Technology</a:t>
            </a:r>
          </a:p>
        </p:txBody>
      </p:sp>
      <p:sp>
        <p:nvSpPr>
          <p:cNvPr id="5" name="Footer Placeholder 4"/>
          <p:cNvSpPr>
            <a:spLocks noGrp="1"/>
          </p:cNvSpPr>
          <p:nvPr>
            <p:ph type="ftr" sz="quarter" idx="11"/>
          </p:nvPr>
        </p:nvSpPr>
        <p:spPr/>
        <p:txBody>
          <a:bodyPr/>
          <a:lstStyle/>
          <a:p>
            <a:r>
              <a:rPr lang="en-US" dirty="0"/>
              <a:t>ROBUST SECRITY CAMERA</a:t>
            </a:r>
          </a:p>
        </p:txBody>
      </p:sp>
      <p:sp>
        <p:nvSpPr>
          <p:cNvPr id="6" name="Slide Number Placeholder 5"/>
          <p:cNvSpPr>
            <a:spLocks noGrp="1"/>
          </p:cNvSpPr>
          <p:nvPr>
            <p:ph type="sldNum" sz="quarter" idx="12"/>
          </p:nvPr>
        </p:nvSpPr>
        <p:spPr/>
        <p:txBody>
          <a:bodyPr/>
          <a:lstStyle/>
          <a:p>
            <a:fld id="{52F0BEB2-B4B9-5944-AD6F-2E1360FE7002}" type="slidenum">
              <a:rPr lang="en-US" smtClean="0"/>
              <a:t>35</a:t>
            </a:fld>
            <a:endParaRPr lang="en-US"/>
          </a:p>
        </p:txBody>
      </p:sp>
      <p:pic>
        <p:nvPicPr>
          <p:cNvPr id="10" name="Content Placeholder 9">
            <a:extLst>
              <a:ext uri="{FF2B5EF4-FFF2-40B4-BE49-F238E27FC236}">
                <a16:creationId xmlns:a16="http://schemas.microsoft.com/office/drawing/2014/main" id="{A6555DE2-DF95-4DDF-A000-3BAF6818DD07}"/>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26923" y="1846263"/>
            <a:ext cx="7598480" cy="434806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1976123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THANK YOU</a:t>
            </a:r>
          </a:p>
        </p:txBody>
      </p:sp>
      <p:sp>
        <p:nvSpPr>
          <p:cNvPr id="4" name="Date Placeholder 3"/>
          <p:cNvSpPr>
            <a:spLocks noGrp="1"/>
          </p:cNvSpPr>
          <p:nvPr>
            <p:ph type="dt" sz="half" idx="10"/>
          </p:nvPr>
        </p:nvSpPr>
        <p:spPr/>
        <p:txBody>
          <a:bodyPr/>
          <a:lstStyle/>
          <a:p>
            <a:r>
              <a:rPr lang="en-US" dirty="0"/>
              <a:t>Department of Information Technology</a:t>
            </a:r>
          </a:p>
        </p:txBody>
      </p:sp>
      <p:sp>
        <p:nvSpPr>
          <p:cNvPr id="5" name="Footer Placeholder 4"/>
          <p:cNvSpPr>
            <a:spLocks noGrp="1"/>
          </p:cNvSpPr>
          <p:nvPr>
            <p:ph type="ftr" sz="quarter" idx="11"/>
          </p:nvPr>
        </p:nvSpPr>
        <p:spPr/>
        <p:txBody>
          <a:bodyPr/>
          <a:lstStyle/>
          <a:p>
            <a:r>
              <a:rPr lang="en-US" dirty="0"/>
              <a:t>ROBUST SECURITY CAMERA</a:t>
            </a:r>
          </a:p>
        </p:txBody>
      </p:sp>
      <p:sp>
        <p:nvSpPr>
          <p:cNvPr id="6" name="Slide Number Placeholder 5"/>
          <p:cNvSpPr>
            <a:spLocks noGrp="1"/>
          </p:cNvSpPr>
          <p:nvPr>
            <p:ph type="sldNum" sz="quarter" idx="12"/>
          </p:nvPr>
        </p:nvSpPr>
        <p:spPr/>
        <p:txBody>
          <a:bodyPr/>
          <a:lstStyle/>
          <a:p>
            <a:fld id="{52F0BEB2-B4B9-5944-AD6F-2E1360FE7002}" type="slidenum">
              <a:rPr lang="en-US" smtClean="0"/>
              <a:t>36</a:t>
            </a:fld>
            <a:endParaRPr lang="en-US"/>
          </a:p>
        </p:txBody>
      </p:sp>
    </p:spTree>
    <p:extLst>
      <p:ext uri="{BB962C8B-B14F-4D97-AF65-F5344CB8AC3E}">
        <p14:creationId xmlns:p14="http://schemas.microsoft.com/office/powerpoint/2010/main" val="832477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5" dirty="0">
                <a:solidFill>
                  <a:schemeClr val="tx1"/>
                </a:solidFill>
                <a:latin typeface="Trebuchet MS" panose="020B0603020202020204" pitchFamily="34" charset="0"/>
                <a:cs typeface="Times New Roman"/>
              </a:rPr>
              <a:t>Cont’d</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4</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fontAlgn="base"/>
            <a:r>
              <a:rPr lang="en-US" b="1" dirty="0">
                <a:solidFill>
                  <a:schemeClr val="tx1"/>
                </a:solidFill>
              </a:rPr>
              <a:t>AIMS AND OBJECTIVES</a:t>
            </a:r>
          </a:p>
          <a:p>
            <a:pPr fontAlgn="base"/>
            <a:r>
              <a:rPr lang="en-US" dirty="0">
                <a:solidFill>
                  <a:schemeClr val="tx1"/>
                </a:solidFill>
              </a:rPr>
              <a:t>1. Weapon Detection (CCTV)​</a:t>
            </a:r>
          </a:p>
          <a:p>
            <a:pPr fontAlgn="base"/>
            <a:r>
              <a:rPr lang="en-US" dirty="0">
                <a:solidFill>
                  <a:schemeClr val="tx1"/>
                </a:solidFill>
              </a:rPr>
              <a:t>2. SOPS’ Application (CCTV)​</a:t>
            </a:r>
          </a:p>
          <a:p>
            <a:pPr fontAlgn="base"/>
            <a:r>
              <a:rPr lang="en-US" dirty="0">
                <a:solidFill>
                  <a:schemeClr val="tx1"/>
                </a:solidFill>
              </a:rPr>
              <a:t>     Counting People ​</a:t>
            </a:r>
          </a:p>
          <a:p>
            <a:pPr fontAlgn="base"/>
            <a:r>
              <a:rPr lang="en-US" dirty="0">
                <a:solidFill>
                  <a:schemeClr val="tx1"/>
                </a:solidFill>
              </a:rPr>
              <a:t>     Face Mask Detection​</a:t>
            </a:r>
          </a:p>
          <a:p>
            <a:pPr fontAlgn="base"/>
            <a:r>
              <a:rPr lang="en-US" dirty="0">
                <a:solidFill>
                  <a:schemeClr val="tx1"/>
                </a:solidFill>
              </a:rPr>
              <a:t>3. Web Application ​</a:t>
            </a:r>
          </a:p>
          <a:p>
            <a:pPr fontAlgn="base"/>
            <a:r>
              <a:rPr lang="en-US" dirty="0">
                <a:solidFill>
                  <a:schemeClr val="tx1"/>
                </a:solidFill>
              </a:rPr>
              <a:t>4. Mobile Application </a:t>
            </a:r>
          </a:p>
          <a:p>
            <a:pPr marL="0" indent="0">
              <a:buNone/>
            </a:pPr>
            <a:endParaRPr lang="en-US" sz="2400" b="1" dirty="0">
              <a:solidFill>
                <a:schemeClr val="tx1"/>
              </a:solidFill>
            </a:endParaRPr>
          </a:p>
        </p:txBody>
      </p:sp>
    </p:spTree>
    <p:extLst>
      <p:ext uri="{BB962C8B-B14F-4D97-AF65-F5344CB8AC3E}">
        <p14:creationId xmlns:p14="http://schemas.microsoft.com/office/powerpoint/2010/main" val="3581968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9B5E6-4129-488D-92A2-E60BA91D05CE}"/>
              </a:ext>
            </a:extLst>
          </p:cNvPr>
          <p:cNvSpPr>
            <a:spLocks noGrp="1"/>
          </p:cNvSpPr>
          <p:nvPr>
            <p:ph type="title"/>
          </p:nvPr>
        </p:nvSpPr>
        <p:spPr/>
        <p:txBody>
          <a:bodyPr/>
          <a:lstStyle/>
          <a:p>
            <a:r>
              <a:rPr lang="en-US" dirty="0"/>
              <a:t>VIDEO(PROJECT OVERVIEW)</a:t>
            </a:r>
          </a:p>
        </p:txBody>
      </p:sp>
      <p:sp>
        <p:nvSpPr>
          <p:cNvPr id="3" name="Date Placeholder 2">
            <a:extLst>
              <a:ext uri="{FF2B5EF4-FFF2-40B4-BE49-F238E27FC236}">
                <a16:creationId xmlns:a16="http://schemas.microsoft.com/office/drawing/2014/main" id="{FFC10094-B1A9-4A72-8377-90B9181169BF}"/>
              </a:ext>
            </a:extLst>
          </p:cNvPr>
          <p:cNvSpPr>
            <a:spLocks noGrp="1"/>
          </p:cNvSpPr>
          <p:nvPr>
            <p:ph type="dt" sz="half" idx="10"/>
          </p:nvPr>
        </p:nvSpPr>
        <p:spPr/>
        <p:txBody>
          <a:bodyPr/>
          <a:lstStyle/>
          <a:p>
            <a:r>
              <a:rPr lang="en-US" dirty="0"/>
              <a:t>Department of Information Technology</a:t>
            </a:r>
          </a:p>
        </p:txBody>
      </p:sp>
      <p:sp>
        <p:nvSpPr>
          <p:cNvPr id="4" name="Footer Placeholder 3">
            <a:extLst>
              <a:ext uri="{FF2B5EF4-FFF2-40B4-BE49-F238E27FC236}">
                <a16:creationId xmlns:a16="http://schemas.microsoft.com/office/drawing/2014/main" id="{8F7B35BE-0662-425D-8A21-1D1D836C98BF}"/>
              </a:ext>
            </a:extLst>
          </p:cNvPr>
          <p:cNvSpPr>
            <a:spLocks noGrp="1"/>
          </p:cNvSpPr>
          <p:nvPr>
            <p:ph type="ftr" sz="quarter" idx="11"/>
          </p:nvPr>
        </p:nvSpPr>
        <p:spPr/>
        <p:txBody>
          <a:bodyPr/>
          <a:lstStyle/>
          <a:p>
            <a:r>
              <a:rPr lang="en-US" dirty="0"/>
              <a:t>Robust Security Camera</a:t>
            </a:r>
          </a:p>
        </p:txBody>
      </p:sp>
      <p:sp>
        <p:nvSpPr>
          <p:cNvPr id="5" name="Slide Number Placeholder 4">
            <a:extLst>
              <a:ext uri="{FF2B5EF4-FFF2-40B4-BE49-F238E27FC236}">
                <a16:creationId xmlns:a16="http://schemas.microsoft.com/office/drawing/2014/main" id="{B0F2365D-CCC1-4A7E-AB69-90E0236B5624}"/>
              </a:ext>
            </a:extLst>
          </p:cNvPr>
          <p:cNvSpPr>
            <a:spLocks noGrp="1"/>
          </p:cNvSpPr>
          <p:nvPr>
            <p:ph type="sldNum" sz="quarter" idx="12"/>
          </p:nvPr>
        </p:nvSpPr>
        <p:spPr/>
        <p:txBody>
          <a:bodyPr/>
          <a:lstStyle/>
          <a:p>
            <a:fld id="{52F0BEB2-B4B9-5944-AD6F-2E1360FE7002}" type="slidenum">
              <a:rPr lang="en-US" smtClean="0"/>
              <a:t>5</a:t>
            </a:fld>
            <a:endParaRPr lang="en-US"/>
          </a:p>
        </p:txBody>
      </p:sp>
      <p:pic>
        <p:nvPicPr>
          <p:cNvPr id="6" name="WhatsApp Video 2021-09-22 at 11.22.34 AM">
            <a:hlinkClick r:id="" action="ppaction://media"/>
            <a:extLst>
              <a:ext uri="{FF2B5EF4-FFF2-40B4-BE49-F238E27FC236}">
                <a16:creationId xmlns:a16="http://schemas.microsoft.com/office/drawing/2014/main" id="{6552D3A1-5884-41C4-8BB2-1409F41EA65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77687" y="1853738"/>
            <a:ext cx="7622771" cy="3977640"/>
          </a:xfrm>
          <a:prstGeom prst="rect">
            <a:avLst/>
          </a:prstGeom>
        </p:spPr>
      </p:pic>
    </p:spTree>
    <p:extLst>
      <p:ext uri="{BB962C8B-B14F-4D97-AF65-F5344CB8AC3E}">
        <p14:creationId xmlns:p14="http://schemas.microsoft.com/office/powerpoint/2010/main" val="46802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52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AA39C-B6C3-41DD-B643-EE908F755772}"/>
              </a:ext>
            </a:extLst>
          </p:cNvPr>
          <p:cNvSpPr>
            <a:spLocks noGrp="1"/>
          </p:cNvSpPr>
          <p:nvPr>
            <p:ph type="title"/>
          </p:nvPr>
        </p:nvSpPr>
        <p:spPr/>
        <p:txBody>
          <a:bodyPr/>
          <a:lstStyle/>
          <a:p>
            <a:r>
              <a:rPr lang="en-US" dirty="0"/>
              <a:t>VIDEO(RESULT)</a:t>
            </a:r>
          </a:p>
        </p:txBody>
      </p:sp>
      <p:sp>
        <p:nvSpPr>
          <p:cNvPr id="3" name="Date Placeholder 2">
            <a:extLst>
              <a:ext uri="{FF2B5EF4-FFF2-40B4-BE49-F238E27FC236}">
                <a16:creationId xmlns:a16="http://schemas.microsoft.com/office/drawing/2014/main" id="{87B47687-1E86-4560-BF1B-131102F77AAF}"/>
              </a:ext>
            </a:extLst>
          </p:cNvPr>
          <p:cNvSpPr>
            <a:spLocks noGrp="1"/>
          </p:cNvSpPr>
          <p:nvPr>
            <p:ph type="dt" sz="half" idx="10"/>
          </p:nvPr>
        </p:nvSpPr>
        <p:spPr/>
        <p:txBody>
          <a:bodyPr/>
          <a:lstStyle/>
          <a:p>
            <a:r>
              <a:rPr lang="en-US" dirty="0"/>
              <a:t>Department of Information Technology</a:t>
            </a:r>
          </a:p>
        </p:txBody>
      </p:sp>
      <p:sp>
        <p:nvSpPr>
          <p:cNvPr id="4" name="Footer Placeholder 3">
            <a:extLst>
              <a:ext uri="{FF2B5EF4-FFF2-40B4-BE49-F238E27FC236}">
                <a16:creationId xmlns:a16="http://schemas.microsoft.com/office/drawing/2014/main" id="{58F0FDD6-ACB9-48B1-8FE2-2F7D131C2D23}"/>
              </a:ext>
            </a:extLst>
          </p:cNvPr>
          <p:cNvSpPr>
            <a:spLocks noGrp="1"/>
          </p:cNvSpPr>
          <p:nvPr>
            <p:ph type="ftr" sz="quarter" idx="11"/>
          </p:nvPr>
        </p:nvSpPr>
        <p:spPr/>
        <p:txBody>
          <a:bodyPr/>
          <a:lstStyle/>
          <a:p>
            <a:r>
              <a:rPr lang="en-US" dirty="0"/>
              <a:t>Robust security camera </a:t>
            </a:r>
          </a:p>
        </p:txBody>
      </p:sp>
      <p:sp>
        <p:nvSpPr>
          <p:cNvPr id="5" name="Slide Number Placeholder 4">
            <a:extLst>
              <a:ext uri="{FF2B5EF4-FFF2-40B4-BE49-F238E27FC236}">
                <a16:creationId xmlns:a16="http://schemas.microsoft.com/office/drawing/2014/main" id="{E2AAEDC3-3C36-4449-9269-F04C3CC85548}"/>
              </a:ext>
            </a:extLst>
          </p:cNvPr>
          <p:cNvSpPr>
            <a:spLocks noGrp="1"/>
          </p:cNvSpPr>
          <p:nvPr>
            <p:ph type="sldNum" sz="quarter" idx="12"/>
          </p:nvPr>
        </p:nvSpPr>
        <p:spPr/>
        <p:txBody>
          <a:bodyPr/>
          <a:lstStyle/>
          <a:p>
            <a:fld id="{52F0BEB2-B4B9-5944-AD6F-2E1360FE7002}" type="slidenum">
              <a:rPr lang="en-US" smtClean="0"/>
              <a:t>6</a:t>
            </a:fld>
            <a:endParaRPr lang="en-US"/>
          </a:p>
        </p:txBody>
      </p:sp>
      <p:pic>
        <p:nvPicPr>
          <p:cNvPr id="6" name="WhatsApp Video 2021-09-22 at 11.13.32 AM">
            <a:hlinkClick r:id="" action="ppaction://media"/>
            <a:extLst>
              <a:ext uri="{FF2B5EF4-FFF2-40B4-BE49-F238E27FC236}">
                <a16:creationId xmlns:a16="http://schemas.microsoft.com/office/drawing/2014/main" id="{BBA4B6A4-9051-4336-9783-CC9976B6B9A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54531" y="1737360"/>
            <a:ext cx="6882938" cy="4513811"/>
          </a:xfrm>
          <a:prstGeom prst="rect">
            <a:avLst/>
          </a:prstGeom>
        </p:spPr>
      </p:pic>
    </p:spTree>
    <p:extLst>
      <p:ext uri="{BB962C8B-B14F-4D97-AF65-F5344CB8AC3E}">
        <p14:creationId xmlns:p14="http://schemas.microsoft.com/office/powerpoint/2010/main" val="857401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2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5" dirty="0">
                <a:solidFill>
                  <a:schemeClr val="tx1"/>
                </a:solidFill>
                <a:latin typeface="Trebuchet MS" panose="020B0603020202020204" pitchFamily="34" charset="0"/>
                <a:cs typeface="Times New Roman"/>
              </a:rPr>
              <a:t>Literature Review</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7</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737359"/>
            <a:ext cx="9906000" cy="4463415"/>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b="1" dirty="0">
                <a:solidFill>
                  <a:schemeClr val="tx1"/>
                </a:solidFill>
              </a:rPr>
              <a:t>WEAPON DETECTION</a:t>
            </a:r>
          </a:p>
          <a:p>
            <a:pPr marL="0" indent="0">
              <a:buNone/>
            </a:pPr>
            <a:r>
              <a:rPr lang="en-US" dirty="0">
                <a:solidFill>
                  <a:schemeClr val="tx1"/>
                </a:solidFill>
              </a:rPr>
              <a:t>Olmos et al proposed an automatic system for detecting handguns from CCTV videos. The researchers attempted to reduce the number of false detections by using a Deep Convolutional Neural Network (CNN) classifier. The objective of this research is to implement an automated and real-time firearm detection algorithm that assists a human operator by raising an alarm whenever a potentially threatening object (gun) is detected. To get the desired outcome the algorithm must be fully automatic, operate in real-time, accurate, and run on a standard personal computer. </a:t>
            </a:r>
          </a:p>
          <a:p>
            <a:pPr marL="0" indent="0">
              <a:buNone/>
            </a:pPr>
            <a:r>
              <a:rPr lang="en-US" b="1" dirty="0">
                <a:solidFill>
                  <a:schemeClr val="tx1"/>
                </a:solidFill>
              </a:rPr>
              <a:t>MASK DETECTION</a:t>
            </a:r>
          </a:p>
          <a:p>
            <a:pPr marL="0" indent="0">
              <a:buNone/>
            </a:pPr>
            <a:r>
              <a:rPr lang="en-US" dirty="0">
                <a:solidFill>
                  <a:schemeClr val="tx1"/>
                </a:solidFill>
              </a:rPr>
              <a:t>The system is integration of both machine learning and deep learning techniques with Tensor Flow, Open CV and </a:t>
            </a:r>
            <a:r>
              <a:rPr lang="en-US" dirty="0" err="1">
                <a:solidFill>
                  <a:schemeClr val="tx1"/>
                </a:solidFill>
              </a:rPr>
              <a:t>Keras</a:t>
            </a:r>
            <a:r>
              <a:rPr lang="en-US" dirty="0">
                <a:solidFill>
                  <a:schemeClr val="tx1"/>
                </a:solidFill>
              </a:rPr>
              <a:t> to identify the person with or without Mask on video/image stream. For training the system, first step is to train the Mobile NetV2 (Deep Learning Model) and then apply detector of face mask over video/images live stream.</a:t>
            </a:r>
          </a:p>
          <a:p>
            <a:endParaRPr lang="en-US" altLang="en-US" sz="2400" dirty="0">
              <a:solidFill>
                <a:schemeClr val="tx1"/>
              </a:solidFill>
            </a:endParaRPr>
          </a:p>
        </p:txBody>
      </p:sp>
    </p:spTree>
    <p:extLst>
      <p:ext uri="{BB962C8B-B14F-4D97-AF65-F5344CB8AC3E}">
        <p14:creationId xmlns:p14="http://schemas.microsoft.com/office/powerpoint/2010/main" val="3273776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5" dirty="0">
                <a:solidFill>
                  <a:schemeClr val="tx1"/>
                </a:solidFill>
                <a:latin typeface="Trebuchet MS" panose="020B0603020202020204" pitchFamily="34" charset="0"/>
                <a:cs typeface="Times New Roman"/>
              </a:rPr>
              <a:t>Cont’d</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8</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1847306"/>
            <a:ext cx="9906000" cy="40233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solidFill>
                  <a:schemeClr val="tx1"/>
                </a:solidFill>
              </a:rPr>
              <a:t>COUNTING PEOPLE</a:t>
            </a:r>
          </a:p>
          <a:p>
            <a:r>
              <a:rPr lang="en-US" dirty="0">
                <a:solidFill>
                  <a:schemeClr val="tx1"/>
                </a:solidFill>
              </a:rPr>
              <a:t>Counting people is important not only for businesses but security purposes too. S. </a:t>
            </a:r>
            <a:r>
              <a:rPr lang="en-US" dirty="0" err="1">
                <a:solidFill>
                  <a:schemeClr val="tx1"/>
                </a:solidFill>
              </a:rPr>
              <a:t>Saxena</a:t>
            </a:r>
            <a:r>
              <a:rPr lang="en-US" dirty="0">
                <a:solidFill>
                  <a:schemeClr val="tx1"/>
                </a:solidFill>
              </a:rPr>
              <a:t> &amp; D. </a:t>
            </a:r>
            <a:r>
              <a:rPr lang="en-US" dirty="0" err="1">
                <a:solidFill>
                  <a:schemeClr val="tx1"/>
                </a:solidFill>
              </a:rPr>
              <a:t>Songara</a:t>
            </a:r>
            <a:r>
              <a:rPr lang="en-US" dirty="0">
                <a:solidFill>
                  <a:schemeClr val="tx1"/>
                </a:solidFill>
              </a:rPr>
              <a:t> introduced an automatic people counting system which can count multiple people, by using only one camera. Their algorithm uses Viola Jones method of facial recognition to detect people; using a single overhead mounted camera, it counts the number of people going into an observed area. Counting is performed by analyzing the image to detect faces and the system achieves correct people counting rate of 85%. </a:t>
            </a:r>
            <a:endParaRPr lang="en-US" altLang="en-US" sz="2400" dirty="0">
              <a:solidFill>
                <a:schemeClr val="tx1"/>
              </a:solidFill>
            </a:endParaRPr>
          </a:p>
        </p:txBody>
      </p:sp>
    </p:spTree>
    <p:extLst>
      <p:ext uri="{BB962C8B-B14F-4D97-AF65-F5344CB8AC3E}">
        <p14:creationId xmlns:p14="http://schemas.microsoft.com/office/powerpoint/2010/main" val="4095044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lstStyle/>
          <a:p>
            <a:pPr marL="12700">
              <a:lnSpc>
                <a:spcPct val="100000"/>
              </a:lnSpc>
              <a:spcBef>
                <a:spcPts val="100"/>
              </a:spcBef>
            </a:pPr>
            <a:r>
              <a:rPr lang="en-US" spc="-95" dirty="0">
                <a:solidFill>
                  <a:schemeClr val="tx1"/>
                </a:solidFill>
                <a:latin typeface="Trebuchet MS" panose="020B0603020202020204" pitchFamily="34" charset="0"/>
                <a:cs typeface="Arial"/>
              </a:rPr>
              <a:t>METHODOLOGY</a:t>
            </a:r>
            <a:endParaRPr lang="en-US" dirty="0">
              <a:solidFill>
                <a:schemeClr val="tx1"/>
              </a:solidFill>
              <a:latin typeface="Trebuchet MS" panose="020B0603020202020204" pitchFamily="34" charset="0"/>
              <a:cs typeface="Arial"/>
            </a:endParaRPr>
          </a:p>
        </p:txBody>
      </p:sp>
      <p:sp>
        <p:nvSpPr>
          <p:cNvPr id="4" name="Date Placeholder 3">
            <a:extLst>
              <a:ext uri="{FF2B5EF4-FFF2-40B4-BE49-F238E27FC236}">
                <a16:creationId xmlns:a16="http://schemas.microsoft.com/office/drawing/2014/main" id="{84A72FE5-93DC-42DE-811B-734E5853C3D5}"/>
              </a:ext>
            </a:extLst>
          </p:cNvPr>
          <p:cNvSpPr>
            <a:spLocks noGrp="1"/>
          </p:cNvSpPr>
          <p:nvPr>
            <p:ph type="dt" sz="half" idx="10"/>
          </p:nvPr>
        </p:nvSpPr>
        <p:spPr/>
        <p:txBody>
          <a:bodyPr/>
          <a:lstStyle/>
          <a:p>
            <a:r>
              <a:rPr lang="en-US" dirty="0"/>
              <a:t>Department of Information Technology</a:t>
            </a:r>
          </a:p>
        </p:txBody>
      </p:sp>
      <p:sp>
        <p:nvSpPr>
          <p:cNvPr id="2" name="Footer Placeholder 1">
            <a:extLst>
              <a:ext uri="{FF2B5EF4-FFF2-40B4-BE49-F238E27FC236}">
                <a16:creationId xmlns:a16="http://schemas.microsoft.com/office/drawing/2014/main" id="{30AD1DDB-ECED-4752-B97A-C95C3CF7163A}"/>
              </a:ext>
            </a:extLst>
          </p:cNvPr>
          <p:cNvSpPr>
            <a:spLocks noGrp="1"/>
          </p:cNvSpPr>
          <p:nvPr>
            <p:ph type="ftr" sz="quarter" idx="11"/>
          </p:nvPr>
        </p:nvSpPr>
        <p:spPr/>
        <p:txBody>
          <a:bodyPr/>
          <a:lstStyle/>
          <a:p>
            <a:r>
              <a:rPr lang="en-US" dirty="0"/>
              <a:t>ROBUST SECRITY CAMERA</a:t>
            </a:r>
          </a:p>
        </p:txBody>
      </p:sp>
      <p:sp>
        <p:nvSpPr>
          <p:cNvPr id="3" name="Slide Number Placeholder 2">
            <a:extLst>
              <a:ext uri="{FF2B5EF4-FFF2-40B4-BE49-F238E27FC236}">
                <a16:creationId xmlns:a16="http://schemas.microsoft.com/office/drawing/2014/main" id="{0B55EEB0-F867-4DC5-BC3D-9405FBBF30A0}"/>
              </a:ext>
            </a:extLst>
          </p:cNvPr>
          <p:cNvSpPr>
            <a:spLocks noGrp="1"/>
          </p:cNvSpPr>
          <p:nvPr>
            <p:ph type="sldNum" sz="quarter" idx="12"/>
          </p:nvPr>
        </p:nvSpPr>
        <p:spPr/>
        <p:txBody>
          <a:bodyPr/>
          <a:lstStyle/>
          <a:p>
            <a:fld id="{52F0BEB2-B4B9-5944-AD6F-2E1360FE7002}" type="slidenum">
              <a:rPr lang="en-US" smtClean="0"/>
              <a:t>9</a:t>
            </a:fld>
            <a:endParaRPr lang="en-US"/>
          </a:p>
        </p:txBody>
      </p:sp>
      <p:sp>
        <p:nvSpPr>
          <p:cNvPr id="8" name="Rectangle 3">
            <a:extLst>
              <a:ext uri="{FF2B5EF4-FFF2-40B4-BE49-F238E27FC236}">
                <a16:creationId xmlns:a16="http://schemas.microsoft.com/office/drawing/2014/main" id="{C6227D47-4E87-4280-876B-2A6616D92106}"/>
              </a:ext>
            </a:extLst>
          </p:cNvPr>
          <p:cNvSpPr txBox="1">
            <a:spLocks noChangeArrowheads="1"/>
          </p:cNvSpPr>
          <p:nvPr/>
        </p:nvSpPr>
        <p:spPr>
          <a:xfrm>
            <a:off x="1097280" y="2085974"/>
            <a:ext cx="9906000" cy="3784691"/>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b="1" dirty="0">
                <a:solidFill>
                  <a:schemeClr val="tx1"/>
                </a:solidFill>
              </a:rPr>
              <a:t>MAIN FEATURES OF THE PROJECT</a:t>
            </a:r>
          </a:p>
          <a:p>
            <a:pPr marL="457200" indent="-457200">
              <a:buAutoNum type="arabicPeriod"/>
            </a:pPr>
            <a:r>
              <a:rPr lang="en-US" dirty="0">
                <a:solidFill>
                  <a:schemeClr val="tx1"/>
                </a:solidFill>
              </a:rPr>
              <a:t>Weapon Detection</a:t>
            </a:r>
          </a:p>
          <a:p>
            <a:pPr marL="457200" indent="-457200">
              <a:buAutoNum type="arabicPeriod"/>
            </a:pPr>
            <a:r>
              <a:rPr lang="en-US" dirty="0">
                <a:solidFill>
                  <a:schemeClr val="tx1"/>
                </a:solidFill>
              </a:rPr>
              <a:t>Face Mask Detection</a:t>
            </a:r>
          </a:p>
          <a:p>
            <a:pPr marL="457200" indent="-457200">
              <a:buAutoNum type="arabicPeriod"/>
            </a:pPr>
            <a:r>
              <a:rPr lang="en-US" dirty="0">
                <a:solidFill>
                  <a:schemeClr val="tx1"/>
                </a:solidFill>
              </a:rPr>
              <a:t>People Counting</a:t>
            </a:r>
          </a:p>
          <a:p>
            <a:pPr marL="457200" indent="-457200">
              <a:buAutoNum type="arabicPeriod"/>
            </a:pPr>
            <a:r>
              <a:rPr lang="en-US" dirty="0">
                <a:solidFill>
                  <a:schemeClr val="tx1"/>
                </a:solidFill>
              </a:rPr>
              <a:t>Web Application</a:t>
            </a:r>
          </a:p>
          <a:p>
            <a:pPr marL="457200" indent="-457200">
              <a:buAutoNum type="arabicPeriod"/>
            </a:pPr>
            <a:r>
              <a:rPr lang="en-US" dirty="0">
                <a:solidFill>
                  <a:schemeClr val="tx1"/>
                </a:solidFill>
              </a:rPr>
              <a:t>Mobile Application</a:t>
            </a:r>
          </a:p>
          <a:p>
            <a:pPr marL="0" indent="0">
              <a:buNone/>
            </a:pPr>
            <a:endParaRPr lang="en-US" b="1" dirty="0">
              <a:solidFill>
                <a:schemeClr val="tx1"/>
              </a:solidFill>
            </a:endParaRPr>
          </a:p>
          <a:p>
            <a:pPr marL="457200" indent="-457200">
              <a:buAutoNum type="arabicPeriod"/>
            </a:pPr>
            <a:endParaRPr lang="en-US" b="1" dirty="0">
              <a:solidFill>
                <a:schemeClr val="tx1"/>
              </a:solidFill>
            </a:endParaRPr>
          </a:p>
          <a:p>
            <a:pPr marL="0" indent="0">
              <a:buNone/>
            </a:pPr>
            <a:endParaRPr lang="en-US" sz="2800" dirty="0">
              <a:solidFill>
                <a:schemeClr val="tx1"/>
              </a:solidFill>
            </a:endParaRPr>
          </a:p>
        </p:txBody>
      </p:sp>
    </p:spTree>
    <p:extLst>
      <p:ext uri="{BB962C8B-B14F-4D97-AF65-F5344CB8AC3E}">
        <p14:creationId xmlns:p14="http://schemas.microsoft.com/office/powerpoint/2010/main" val="3384518088"/>
      </p:ext>
    </p:extLst>
  </p:cSld>
  <p:clrMapOvr>
    <a:masterClrMapping/>
  </p:clrMapOvr>
</p:sld>
</file>

<file path=ppt/theme/theme1.xml><?xml version="1.0" encoding="utf-8"?>
<a:theme xmlns:a="http://schemas.openxmlformats.org/drawingml/2006/main" name="Retrospect">
  <a:themeElements>
    <a:clrScheme name="Custom 2">
      <a:dk1>
        <a:sysClr val="windowText" lastClr="000000"/>
      </a:dk1>
      <a:lt1>
        <a:sysClr val="window" lastClr="FFFFFF"/>
      </a:lt1>
      <a:dk2>
        <a:srgbClr val="335B74"/>
      </a:dk2>
      <a:lt2>
        <a:srgbClr val="DFE3E5"/>
      </a:lt2>
      <a:accent1>
        <a:srgbClr val="FDC402"/>
      </a:accent1>
      <a:accent2>
        <a:srgbClr val="1C0054"/>
      </a:accent2>
      <a:accent3>
        <a:srgbClr val="27CED7"/>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5716</TotalTime>
  <Words>955</Words>
  <Application>Microsoft Office PowerPoint</Application>
  <PresentationFormat>Widescreen</PresentationFormat>
  <Paragraphs>198</Paragraphs>
  <Slides>36</Slides>
  <Notes>2</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Trebuchet MS</vt:lpstr>
      <vt:lpstr>Retrospect</vt:lpstr>
      <vt:lpstr>ROBUST SECURITY CAMERA</vt:lpstr>
      <vt:lpstr>OUTLINE</vt:lpstr>
      <vt:lpstr>INTRODUCTION</vt:lpstr>
      <vt:lpstr>Cont’d</vt:lpstr>
      <vt:lpstr>VIDEO(PROJECT OVERVIEW)</vt:lpstr>
      <vt:lpstr>VIDEO(RESULT)</vt:lpstr>
      <vt:lpstr>Literature Review</vt:lpstr>
      <vt:lpstr>Cont’d</vt:lpstr>
      <vt:lpstr>METHODOLOGY</vt:lpstr>
      <vt:lpstr>Cont’d</vt:lpstr>
      <vt:lpstr>RESULTS</vt:lpstr>
      <vt:lpstr>FACE MASK DETECTION MODEL</vt:lpstr>
      <vt:lpstr>Cont’d</vt:lpstr>
      <vt:lpstr>Cont’d</vt:lpstr>
      <vt:lpstr>WEAPON DETECTION MODEL</vt:lpstr>
      <vt:lpstr>WEAPON DETECTION MODEL</vt:lpstr>
      <vt:lpstr>Cont’d</vt:lpstr>
      <vt:lpstr>WEB INTERFACE (PROTOTYPE)</vt:lpstr>
      <vt:lpstr>WEB INTERFACE (LOG IN)</vt:lpstr>
      <vt:lpstr>WEB INTERFACE (HOME)</vt:lpstr>
      <vt:lpstr>MOBILE INTERFACE (REGISTRATION)</vt:lpstr>
      <vt:lpstr>MOBILE INTERFACE (LOGIN)</vt:lpstr>
      <vt:lpstr>MOBILE INTERFACE (HOME)</vt:lpstr>
      <vt:lpstr>WORKLOAD OF THE PROJECT (PHASE 1)</vt:lpstr>
      <vt:lpstr>WORKLOAD OF THE PROJECT (PHASE 2)</vt:lpstr>
      <vt:lpstr>GANTT CHART</vt:lpstr>
      <vt:lpstr>GANTT CHART</vt:lpstr>
      <vt:lpstr>REFERENCES</vt:lpstr>
      <vt:lpstr>LOGICAL DIAGRAMS</vt:lpstr>
      <vt:lpstr>FLOW DIAGRAM</vt:lpstr>
      <vt:lpstr>USE CASE DIAGRAM</vt:lpstr>
      <vt:lpstr>ER DIAGRAM </vt:lpstr>
      <vt:lpstr>ACTIVITY DIAGRAM (USER)</vt:lpstr>
      <vt:lpstr>ACTIVITY DIAGRAM (ADMIN)</vt:lpstr>
      <vt:lpstr>SEQUENCE DIAGRAM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FYP Format</dc:title>
  <dc:creator>Bilal Khan</dc:creator>
  <cp:lastModifiedBy>HUSSNA ALI</cp:lastModifiedBy>
  <cp:revision>439</cp:revision>
  <dcterms:created xsi:type="dcterms:W3CDTF">2018-10-17T07:21:18Z</dcterms:created>
  <dcterms:modified xsi:type="dcterms:W3CDTF">2021-09-22T08:27:32Z</dcterms:modified>
</cp:coreProperties>
</file>

<file path=docProps/thumbnail.jpeg>
</file>